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38" r:id="rId5"/>
  </p:sldMasterIdLst>
  <p:notesMasterIdLst>
    <p:notesMasterId r:id="rId22"/>
  </p:notesMasterIdLst>
  <p:sldIdLst>
    <p:sldId id="285" r:id="rId6"/>
    <p:sldId id="267" r:id="rId7"/>
    <p:sldId id="279" r:id="rId8"/>
    <p:sldId id="273" r:id="rId9"/>
    <p:sldId id="286" r:id="rId10"/>
    <p:sldId id="1048" r:id="rId11"/>
    <p:sldId id="1041" r:id="rId12"/>
    <p:sldId id="1042" r:id="rId13"/>
    <p:sldId id="1055" r:id="rId14"/>
    <p:sldId id="289" r:id="rId15"/>
    <p:sldId id="1052" r:id="rId16"/>
    <p:sldId id="1051" r:id="rId17"/>
    <p:sldId id="1057" r:id="rId18"/>
    <p:sldId id="1056" r:id="rId19"/>
    <p:sldId id="1054" r:id="rId20"/>
    <p:sldId id="290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rore Rodde" initials="AR" lastIdx="1" clrIdx="0">
    <p:extLst>
      <p:ext uri="{19B8F6BF-5375-455C-9EA6-DF929625EA0E}">
        <p15:presenceInfo xmlns:p15="http://schemas.microsoft.com/office/powerpoint/2012/main" userId="S::a.rodde@auvergnerhonealpes-tourisme.com::22d8f362-9866-4e0d-9579-27eaaf5bea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rore Rodde" userId="22d8f362-9866-4e0d-9579-27eaaf5bea4f" providerId="ADAL" clId="{6CAD8BFA-E0DB-4439-BBAD-0A5E0476D62D}"/>
    <pc:docChg chg="modSld">
      <pc:chgData name="Aurore Rodde" userId="22d8f362-9866-4e0d-9579-27eaaf5bea4f" providerId="ADAL" clId="{6CAD8BFA-E0DB-4439-BBAD-0A5E0476D62D}" dt="2021-04-07T07:21:15.283" v="12" actId="20577"/>
      <pc:docMkLst>
        <pc:docMk/>
      </pc:docMkLst>
      <pc:sldChg chg="modSp mod">
        <pc:chgData name="Aurore Rodde" userId="22d8f362-9866-4e0d-9579-27eaaf5bea4f" providerId="ADAL" clId="{6CAD8BFA-E0DB-4439-BBAD-0A5E0476D62D}" dt="2021-04-07T07:21:15.283" v="12" actId="20577"/>
        <pc:sldMkLst>
          <pc:docMk/>
          <pc:sldMk cId="1036795154" sldId="1057"/>
        </pc:sldMkLst>
        <pc:graphicFrameChg chg="modGraphic">
          <ac:chgData name="Aurore Rodde" userId="22d8f362-9866-4e0d-9579-27eaaf5bea4f" providerId="ADAL" clId="{6CAD8BFA-E0DB-4439-BBAD-0A5E0476D62D}" dt="2021-04-07T07:21:15.283" v="12" actId="20577"/>
          <ac:graphicFrameMkLst>
            <pc:docMk/>
            <pc:sldMk cId="1036795154" sldId="1057"/>
            <ac:graphicFrameMk id="3" creationId="{EC33348A-91CF-411E-AADE-EAD75863DBA2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6579360727705703E-2"/>
          <c:y val="0.30493373798781398"/>
          <c:w val="0.917125143782903"/>
          <c:h val="0.599316692378954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B7-4513-B31B-E974E79F10E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B7-4513-B31B-E974E79F10E5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B7-4513-B31B-E974E79F10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347520"/>
        <c:axId val="186349056"/>
      </c:barChart>
      <c:catAx>
        <c:axId val="18634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349056"/>
        <c:crosses val="autoZero"/>
        <c:auto val="1"/>
        <c:lblAlgn val="ctr"/>
        <c:lblOffset val="100"/>
        <c:noMultiLvlLbl val="0"/>
      </c:catAx>
      <c:valAx>
        <c:axId val="18634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34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7958148774499015E-2"/>
          <c:y val="4.7161892431353512E-2"/>
          <c:w val="0.92230305073880037"/>
          <c:h val="0.9340230919178287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Feuil1!$B$9:$B$20</c:f>
              <c:strCache>
                <c:ptCount val="12"/>
                <c:pt idx="0">
                  <c:v>Drôme</c:v>
                </c:pt>
                <c:pt idx="1">
                  <c:v>Ardèche</c:v>
                </c:pt>
                <c:pt idx="2">
                  <c:v>Isère </c:v>
                </c:pt>
                <c:pt idx="3">
                  <c:v>Allier</c:v>
                </c:pt>
                <c:pt idx="4">
                  <c:v>Puy-de-Dôme</c:v>
                </c:pt>
                <c:pt idx="5">
                  <c:v>Cantal</c:v>
                </c:pt>
                <c:pt idx="6">
                  <c:v>Haute-Loire</c:v>
                </c:pt>
                <c:pt idx="7">
                  <c:v>Rhône</c:v>
                </c:pt>
                <c:pt idx="8">
                  <c:v>Haute-Savoie </c:v>
                </c:pt>
                <c:pt idx="9">
                  <c:v>Ain</c:v>
                </c:pt>
                <c:pt idx="10">
                  <c:v>Loire</c:v>
                </c:pt>
                <c:pt idx="11">
                  <c:v>Savoie</c:v>
                </c:pt>
              </c:strCache>
            </c:strRef>
          </c:cat>
          <c:val>
            <c:numRef>
              <c:f>Feuil1!$C$9:$C$20</c:f>
              <c:numCache>
                <c:formatCode>General</c:formatCode>
                <c:ptCount val="12"/>
                <c:pt idx="0">
                  <c:v>911</c:v>
                </c:pt>
                <c:pt idx="1">
                  <c:v>1987</c:v>
                </c:pt>
                <c:pt idx="2">
                  <c:v>469</c:v>
                </c:pt>
                <c:pt idx="3">
                  <c:v>430</c:v>
                </c:pt>
                <c:pt idx="4">
                  <c:v>712</c:v>
                </c:pt>
                <c:pt idx="5">
                  <c:v>475</c:v>
                </c:pt>
                <c:pt idx="6">
                  <c:v>271</c:v>
                </c:pt>
                <c:pt idx="7">
                  <c:v>350</c:v>
                </c:pt>
                <c:pt idx="8">
                  <c:v>186</c:v>
                </c:pt>
                <c:pt idx="9">
                  <c:v>435</c:v>
                </c:pt>
                <c:pt idx="10">
                  <c:v>369</c:v>
                </c:pt>
                <c:pt idx="11">
                  <c:v>1421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3A-46D3-8D63-E51157E8D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6963648"/>
        <c:axId val="756964960"/>
      </c:barChart>
      <c:catAx>
        <c:axId val="756963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6964960"/>
        <c:crosses val="autoZero"/>
        <c:auto val="1"/>
        <c:lblAlgn val="ctr"/>
        <c:lblOffset val="100"/>
        <c:noMultiLvlLbl val="0"/>
      </c:catAx>
      <c:valAx>
        <c:axId val="75696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5696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1007D-1CDE-4F2B-9F82-A3D7FF33CD00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098DD-5816-4D04-8390-782C395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27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Mot d’accueil par Muriel + présentation notre ambition + et remerciement pour le paiement de la convention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3D13B-037E-4FE9-BA04-31C095F16F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62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546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389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E1033-A55D-B447-9078-E5F7B86FF88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78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E1033-A55D-B447-9078-E5F7B86FF88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573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Remarque :  Il est difficile de dire le nombre d’offre existante car dans un compte open il peut contenir plusieurs offres de logement. </a:t>
            </a:r>
            <a:endParaRPr/>
          </a:p>
        </p:txBody>
      </p:sp>
      <p:sp>
        <p:nvSpPr>
          <p:cNvPr id="334" name="Google Shape;3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1146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7607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371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Attention : contraint par le flux tendue RH de Alliance réseaux problématiques de recrutement de </a:t>
            </a:r>
            <a:r>
              <a:rPr lang="fr-FR" err="1"/>
              <a:t>dévellopeurs</a:t>
            </a:r>
            <a:r>
              <a:rPr lang="fr-FR"/>
              <a:t> performants </a:t>
            </a:r>
            <a:endParaRPr/>
          </a:p>
        </p:txBody>
      </p:sp>
      <p:sp>
        <p:nvSpPr>
          <p:cNvPr id="334" name="Google Shape;3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427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CE2BE4A1-8B3D-4B65-9B25-020FA36A5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0462" y="1847728"/>
            <a:ext cx="3887139" cy="555728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TITRE DU CHAPITRE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A34FF38-FE45-483D-A5E5-486FD15DD6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07" y="1199379"/>
            <a:ext cx="3105847" cy="15727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CCA98C4-2E61-4746-BC13-9D4D04A325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628" y="5882324"/>
            <a:ext cx="1608766" cy="529833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169615F-71AB-4602-AC4A-6A849AA043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707" y="1587425"/>
            <a:ext cx="3391207" cy="555727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233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992870" y="1026061"/>
            <a:ext cx="9183329" cy="39930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9FE3"/>
                </a:solidFill>
                <a:latin typeface="Verdana"/>
                <a:cs typeface="Verdana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err="1"/>
              <a:t>Vollaut</a:t>
            </a:r>
            <a:r>
              <a:rPr lang="fr-FR"/>
              <a:t> </a:t>
            </a:r>
            <a:r>
              <a:rPr lang="fr-FR" err="1"/>
              <a:t>liqui</a:t>
            </a:r>
            <a:r>
              <a:rPr lang="fr-FR"/>
              <a:t> </a:t>
            </a:r>
            <a:r>
              <a:rPr lang="fr-FR" err="1"/>
              <a:t>officiundit</a:t>
            </a:r>
            <a:r>
              <a:rPr lang="fr-FR"/>
              <a:t>, </a:t>
            </a:r>
            <a:r>
              <a:rPr lang="fr-FR" err="1"/>
              <a:t>quias</a:t>
            </a:r>
            <a:r>
              <a:rPr lang="fr-FR"/>
              <a:t> as </a:t>
            </a:r>
            <a:r>
              <a:rPr lang="fr-FR" err="1"/>
              <a:t>magnatque</a:t>
            </a:r>
            <a:endParaRPr lang="fr-FR"/>
          </a:p>
          <a:p>
            <a:pPr lvl="0"/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992870" y="1856353"/>
            <a:ext cx="2887133" cy="314325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73737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SOUS-TITRE DU CHAPITRE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2" hasCustomPrompt="1"/>
          </p:nvPr>
        </p:nvSpPr>
        <p:spPr>
          <a:xfrm>
            <a:off x="992870" y="2474789"/>
            <a:ext cx="4257889" cy="327891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3880003" y="145425"/>
            <a:ext cx="4394479" cy="257175"/>
          </a:xfrm>
        </p:spPr>
        <p:txBody>
          <a:bodyPr>
            <a:noAutofit/>
          </a:bodyPr>
          <a:lstStyle>
            <a:lvl1pPr marL="0" indent="0" algn="ctr">
              <a:buNone/>
              <a:defRPr sz="15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D4DAF4-B63A-45BB-9036-1FCE4CD18A4C}"/>
              </a:ext>
            </a:extLst>
          </p:cNvPr>
          <p:cNvSpPr/>
          <p:nvPr userDrawn="1"/>
        </p:nvSpPr>
        <p:spPr>
          <a:xfrm>
            <a:off x="2838127" y="0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0FE5CAA-2C5A-489F-92D3-57CA9D015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8174" y="21744"/>
            <a:ext cx="3887139" cy="555728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TITRE DU CHAPITRE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061FF43-A3CE-4B04-9AEA-BC5B99B79B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628" y="5882324"/>
            <a:ext cx="1608766" cy="5298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79B6A2-D219-4E53-8AA8-5E665ACA3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01" y="5839262"/>
            <a:ext cx="2081048" cy="90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1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5F8ECEC-2DD1-484D-BA1D-59E92D5FDCA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0" y="1412364"/>
            <a:ext cx="5492955" cy="39930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9FE3"/>
                </a:solidFill>
                <a:latin typeface="Verdana"/>
                <a:cs typeface="Verdana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err="1"/>
              <a:t>Vollaut</a:t>
            </a:r>
            <a:r>
              <a:rPr lang="fr-FR"/>
              <a:t> </a:t>
            </a:r>
            <a:r>
              <a:rPr lang="fr-FR" err="1"/>
              <a:t>liqui</a:t>
            </a:r>
            <a:r>
              <a:rPr lang="fr-FR"/>
              <a:t> </a:t>
            </a:r>
            <a:r>
              <a:rPr lang="fr-FR" err="1"/>
              <a:t>officiundit</a:t>
            </a:r>
            <a:r>
              <a:rPr lang="fr-FR"/>
              <a:t>, </a:t>
            </a:r>
            <a:r>
              <a:rPr lang="fr-FR" err="1"/>
              <a:t>quias</a:t>
            </a:r>
            <a:r>
              <a:rPr lang="fr-FR"/>
              <a:t> as </a:t>
            </a:r>
            <a:r>
              <a:rPr lang="fr-FR" err="1"/>
              <a:t>magnatque</a:t>
            </a:r>
            <a:endParaRPr lang="fr-FR"/>
          </a:p>
          <a:p>
            <a:pPr lvl="0"/>
            <a:endParaRPr lang="fr-FR"/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CD1C6E99-F4F1-4433-880B-EB52B84293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5624" y="2522319"/>
            <a:ext cx="2887133" cy="314325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73737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SOUS-TITRE DU CHAPITRE</a:t>
            </a:r>
          </a:p>
        </p:txBody>
      </p:sp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60A360D4-2E46-46F6-8FF4-2853B8CD2B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5623" y="3185653"/>
            <a:ext cx="5715937" cy="327891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CC40B-3FA9-4FED-ABCD-C26535A066AC}"/>
              </a:ext>
            </a:extLst>
          </p:cNvPr>
          <p:cNvSpPr/>
          <p:nvPr userDrawn="1"/>
        </p:nvSpPr>
        <p:spPr>
          <a:xfrm>
            <a:off x="5722374" y="-12874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BB5BF01-FB31-4180-9E0A-436A4E813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7777" y="-12874"/>
            <a:ext cx="3887139" cy="555728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TITRE DU CHAPITRE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9B9CB-3659-4415-AEB5-63B1C7BD5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3" y="0"/>
            <a:ext cx="5270090" cy="6858000"/>
          </a:xfrm>
          <a:prstGeom prst="rect">
            <a:avLst/>
          </a:prstGeom>
        </p:spPr>
      </p:pic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6679EFC4-77F0-492A-BC2F-5C710248F6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165" y="1385098"/>
            <a:ext cx="3391207" cy="492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rgbClr val="00819D"/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17451B8-27F6-4225-B148-2F57BEE0FD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01" y="820420"/>
            <a:ext cx="3105847" cy="15727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37F1863-F1C1-4981-AC7D-00FCE5CD96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628" y="5882324"/>
            <a:ext cx="1608766" cy="5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0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C06B19B-3693-450E-8949-A55A599796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22374" y="800663"/>
            <a:ext cx="5492955" cy="39930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9FE3"/>
                </a:solidFill>
                <a:latin typeface="Verdana"/>
                <a:cs typeface="Verdana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err="1"/>
              <a:t>Vollaut</a:t>
            </a:r>
            <a:r>
              <a:rPr lang="fr-FR"/>
              <a:t> </a:t>
            </a:r>
            <a:r>
              <a:rPr lang="fr-FR" err="1"/>
              <a:t>liqui</a:t>
            </a:r>
            <a:r>
              <a:rPr lang="fr-FR"/>
              <a:t> </a:t>
            </a:r>
            <a:r>
              <a:rPr lang="fr-FR" err="1"/>
              <a:t>officiundit</a:t>
            </a:r>
            <a:r>
              <a:rPr lang="fr-FR"/>
              <a:t>, </a:t>
            </a:r>
            <a:r>
              <a:rPr lang="fr-FR" err="1"/>
              <a:t>quias</a:t>
            </a:r>
            <a:r>
              <a:rPr lang="fr-FR"/>
              <a:t> as </a:t>
            </a:r>
            <a:r>
              <a:rPr lang="fr-FR" err="1"/>
              <a:t>magnatque</a:t>
            </a:r>
            <a:endParaRPr lang="fr-FR"/>
          </a:p>
          <a:p>
            <a:pPr lvl="0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7CBC2EC8-7802-4F90-91A3-D10961151B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2737" y="1762277"/>
            <a:ext cx="2887133" cy="314325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73737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SOUS-TITRE DU CHAPITRE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B3D582-FEA3-43F3-8D27-A367E2557AEE}"/>
              </a:ext>
            </a:extLst>
          </p:cNvPr>
          <p:cNvSpPr/>
          <p:nvPr userDrawn="1"/>
        </p:nvSpPr>
        <p:spPr>
          <a:xfrm>
            <a:off x="5722374" y="-12874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63AA82E-1017-4531-9959-24D1F03A9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7777" y="-12874"/>
            <a:ext cx="3887139" cy="555728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TITRE DU CHAPITRE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8BBEF1B-BCF0-484C-B35F-8322A07AC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17" y="0"/>
            <a:ext cx="4742034" cy="6858000"/>
          </a:xfrm>
          <a:prstGeom prst="rect">
            <a:avLst/>
          </a:prstGeom>
        </p:spPr>
      </p:pic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3936AA0A-80F4-4776-A78F-38047EAF6E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8" y="758783"/>
            <a:ext cx="3391207" cy="492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85D312B-E8E8-42F6-988D-60B055AFA4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84" y="194105"/>
            <a:ext cx="3105847" cy="157274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4E3C573-57AB-4042-BCF5-FDDA22F246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628" y="5882324"/>
            <a:ext cx="1608766" cy="529833"/>
          </a:xfrm>
          <a:prstGeom prst="rect">
            <a:avLst/>
          </a:prstGeom>
        </p:spPr>
      </p:pic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B9B43DF-3488-4B52-96F5-B16258E3D3F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28540750"/>
              </p:ext>
            </p:extLst>
          </p:nvPr>
        </p:nvGraphicFramePr>
        <p:xfrm>
          <a:off x="5859251" y="3514056"/>
          <a:ext cx="5312697" cy="3144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64987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C97B55-9C4C-44B8-8957-A6985336CF8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0" y="1412364"/>
            <a:ext cx="5492955" cy="39930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9FE3"/>
                </a:solidFill>
                <a:latin typeface="Verdana"/>
                <a:cs typeface="Verdana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err="1"/>
              <a:t>Vollaut</a:t>
            </a:r>
            <a:r>
              <a:rPr lang="fr-FR"/>
              <a:t> </a:t>
            </a:r>
            <a:r>
              <a:rPr lang="fr-FR" err="1"/>
              <a:t>liqui</a:t>
            </a:r>
            <a:r>
              <a:rPr lang="fr-FR"/>
              <a:t> </a:t>
            </a:r>
            <a:r>
              <a:rPr lang="fr-FR" err="1"/>
              <a:t>officiundit</a:t>
            </a:r>
            <a:r>
              <a:rPr lang="fr-FR"/>
              <a:t>, </a:t>
            </a:r>
            <a:r>
              <a:rPr lang="fr-FR" err="1"/>
              <a:t>quias</a:t>
            </a:r>
            <a:r>
              <a:rPr lang="fr-FR"/>
              <a:t> as </a:t>
            </a:r>
            <a:r>
              <a:rPr lang="fr-FR" err="1"/>
              <a:t>magnatque</a:t>
            </a:r>
            <a:endParaRPr lang="fr-FR"/>
          </a:p>
          <a:p>
            <a:pPr lvl="0"/>
            <a:endParaRPr lang="fr-FR"/>
          </a:p>
        </p:txBody>
      </p:sp>
      <p:sp>
        <p:nvSpPr>
          <p:cNvPr id="4" name="Espace réservé du texte 14">
            <a:extLst>
              <a:ext uri="{FF2B5EF4-FFF2-40B4-BE49-F238E27FC236}">
                <a16:creationId xmlns:a16="http://schemas.microsoft.com/office/drawing/2014/main" id="{AFE1B7FD-1B6D-44AE-AA88-BD606AFC91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5624" y="2522319"/>
            <a:ext cx="2887133" cy="314325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73737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SOUS-TITRE DU CHAPITRE</a:t>
            </a:r>
          </a:p>
        </p:txBody>
      </p:sp>
      <p:sp>
        <p:nvSpPr>
          <p:cNvPr id="5" name="Espace réservé du texte 16">
            <a:extLst>
              <a:ext uri="{FF2B5EF4-FFF2-40B4-BE49-F238E27FC236}">
                <a16:creationId xmlns:a16="http://schemas.microsoft.com/office/drawing/2014/main" id="{3FF5BEB2-67BC-4905-BB9B-85F412E8CD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5623" y="3185653"/>
            <a:ext cx="5715937" cy="327891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38D2CE9-D92A-42B9-A16A-2D511899D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7777" y="-12874"/>
            <a:ext cx="3887139" cy="555728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TITRE DU CHAPITRE</a:t>
            </a: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39693AE5-B5E5-489F-99FA-FFB8A93025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845" y="1075229"/>
            <a:ext cx="3391207" cy="492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rgbClr val="336699"/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E3DC8B2-7A22-48A7-B7C4-B19C13F893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381" y="510551"/>
            <a:ext cx="3105847" cy="15727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AF03E0-7210-468A-B560-AC332D5DB4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628" y="5882324"/>
            <a:ext cx="1608766" cy="5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4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CE2CE31-909E-475E-A028-554000F2B9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628" y="5882324"/>
            <a:ext cx="1608766" cy="5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98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CEDF601-4B20-4DB6-8199-931E12936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74"/>
            <a:ext cx="4914524" cy="6850626"/>
          </a:xfrm>
          <a:prstGeom prst="rect">
            <a:avLst/>
          </a:prstGeom>
        </p:spPr>
      </p:pic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E3BAB8E3-77DA-4679-A300-5FA0264F3E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529" y="1151863"/>
            <a:ext cx="3391207" cy="492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A42EEEE-0329-471B-8A31-31803535F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208" y="587185"/>
            <a:ext cx="3105847" cy="1572743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716C16D-324B-48DF-8802-81A6C9860C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0" y="1412364"/>
            <a:ext cx="5492955" cy="39930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9FE3"/>
                </a:solidFill>
                <a:latin typeface="Verdana"/>
                <a:cs typeface="Verdana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err="1"/>
              <a:t>Vollaut</a:t>
            </a:r>
            <a:r>
              <a:rPr lang="fr-FR"/>
              <a:t> </a:t>
            </a:r>
            <a:r>
              <a:rPr lang="fr-FR" err="1"/>
              <a:t>liqui</a:t>
            </a:r>
            <a:r>
              <a:rPr lang="fr-FR"/>
              <a:t> </a:t>
            </a:r>
            <a:r>
              <a:rPr lang="fr-FR" err="1"/>
              <a:t>officiundit</a:t>
            </a:r>
            <a:r>
              <a:rPr lang="fr-FR"/>
              <a:t>, </a:t>
            </a:r>
            <a:r>
              <a:rPr lang="fr-FR" err="1"/>
              <a:t>quias</a:t>
            </a:r>
            <a:r>
              <a:rPr lang="fr-FR"/>
              <a:t> as </a:t>
            </a:r>
            <a:r>
              <a:rPr lang="fr-FR" err="1"/>
              <a:t>magnatque</a:t>
            </a:r>
            <a:endParaRPr lang="fr-FR"/>
          </a:p>
          <a:p>
            <a:pPr lvl="0"/>
            <a:endParaRPr lang="fr-FR"/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D5ACDDCD-C77E-4817-B96C-710796FFBA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5624" y="2522319"/>
            <a:ext cx="2887133" cy="314325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73737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SOUS-TITRE DU CHAPITRE</a:t>
            </a:r>
          </a:p>
        </p:txBody>
      </p:sp>
      <p:sp>
        <p:nvSpPr>
          <p:cNvPr id="11" name="Espace réservé du texte 16">
            <a:extLst>
              <a:ext uri="{FF2B5EF4-FFF2-40B4-BE49-F238E27FC236}">
                <a16:creationId xmlns:a16="http://schemas.microsoft.com/office/drawing/2014/main" id="{71C78749-1F3E-4822-8724-F871237E0F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5623" y="3185653"/>
            <a:ext cx="5715937" cy="327891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5057C7-A4F8-4E54-9C48-5708FAA6AFED}"/>
              </a:ext>
            </a:extLst>
          </p:cNvPr>
          <p:cNvSpPr/>
          <p:nvPr userDrawn="1"/>
        </p:nvSpPr>
        <p:spPr>
          <a:xfrm>
            <a:off x="5722374" y="-71868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AA711AE-9B92-4DFE-9784-E1456BA01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7777" y="-12874"/>
            <a:ext cx="3887139" cy="555728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TITRE DU CHAPITRE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23CF9F2-696C-4DC5-8537-817C8D679E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628" y="5882324"/>
            <a:ext cx="1608766" cy="5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00F9325E-9C34-446E-BB99-63EBE3E95E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5432" y="718949"/>
            <a:ext cx="3391207" cy="492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A42629C-74E5-4512-8DD3-2450C6935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968" y="213268"/>
            <a:ext cx="3105847" cy="15727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CB2BA8F-38DC-4036-BFF9-02941A4FF2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512" y="5763835"/>
            <a:ext cx="1608766" cy="5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31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CE2BE4A1-8B3D-4B65-9B25-020FA36A5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0462" y="1847728"/>
            <a:ext cx="3887139" cy="555728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TITRE DU CHAPITRE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A34FF38-FE45-483D-A5E5-486FD15DD6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07" y="1199379"/>
            <a:ext cx="3105847" cy="15727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CCA98C4-2E61-4746-BC13-9D4D04A325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628" y="5882324"/>
            <a:ext cx="1608766" cy="529833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169615F-71AB-4602-AC4A-6A849AA043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707" y="1587425"/>
            <a:ext cx="3391207" cy="555727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358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96FE08-7DE8-46C0-9EB5-3E7343C85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81601" cy="6858000"/>
          </a:xfrm>
          <a:prstGeom prst="rect">
            <a:avLst/>
          </a:prstGeom>
        </p:spPr>
      </p:pic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E376B9A1-6DE1-4209-B46F-CB1A3204CE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6294" y="1692853"/>
            <a:ext cx="3391207" cy="492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FB6163F-8063-49E6-8B4C-99A4FE7CD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94" y="995797"/>
            <a:ext cx="3105847" cy="157274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21F297-33EC-4CC3-9FA0-E63BF0FFE9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628" y="5882324"/>
            <a:ext cx="1608766" cy="5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41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A20C39F-C3EB-4FB5-868E-E8CE725BA5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0" y="1382867"/>
            <a:ext cx="5492955" cy="39930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9FE3"/>
                </a:solidFill>
                <a:latin typeface="Verdana"/>
                <a:cs typeface="Verdana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err="1"/>
              <a:t>Vollaut</a:t>
            </a:r>
            <a:r>
              <a:rPr lang="fr-FR"/>
              <a:t> </a:t>
            </a:r>
            <a:r>
              <a:rPr lang="fr-FR" err="1"/>
              <a:t>liqui</a:t>
            </a:r>
            <a:r>
              <a:rPr lang="fr-FR"/>
              <a:t> </a:t>
            </a:r>
            <a:r>
              <a:rPr lang="fr-FR" err="1"/>
              <a:t>officiundit</a:t>
            </a:r>
            <a:r>
              <a:rPr lang="fr-FR"/>
              <a:t>, </a:t>
            </a:r>
            <a:r>
              <a:rPr lang="fr-FR" err="1"/>
              <a:t>quias</a:t>
            </a:r>
            <a:r>
              <a:rPr lang="fr-FR"/>
              <a:t> as </a:t>
            </a:r>
            <a:r>
              <a:rPr lang="fr-FR" err="1"/>
              <a:t>magnatque</a:t>
            </a:r>
            <a:endParaRPr lang="fr-FR"/>
          </a:p>
          <a:p>
            <a:pPr lvl="0"/>
            <a:endParaRPr lang="fr-FR"/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1DB6FE97-DCC8-4353-BB74-7D9F1DD6BE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5624" y="2492822"/>
            <a:ext cx="2887133" cy="314325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73737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SOUS-TITRE DU CHAPITRE</a:t>
            </a:r>
          </a:p>
        </p:txBody>
      </p:sp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C6FB7EED-91A8-4B26-90E9-E58D60C1E5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5623" y="3156156"/>
            <a:ext cx="5715937" cy="327891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BCA01B-23D1-4382-9FBE-0FBA57CE6EBF}"/>
              </a:ext>
            </a:extLst>
          </p:cNvPr>
          <p:cNvSpPr/>
          <p:nvPr userDrawn="1"/>
        </p:nvSpPr>
        <p:spPr>
          <a:xfrm>
            <a:off x="5722374" y="-71868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BB72A9F-D9CF-4FA4-85B9-485B1EAAC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7777" y="-42371"/>
            <a:ext cx="3887139" cy="555728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TITRE DU CHAPITRE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FBE087-7CF2-46DE-8C5D-6CAF470C67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4569143" cy="6858000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5359780-5D22-47FF-B05D-3A9D7B1BB9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171" y="1006418"/>
            <a:ext cx="3391207" cy="492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9A8E46E-3066-4D8A-BC0F-0348FC3E7A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71" y="555425"/>
            <a:ext cx="3105847" cy="157274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3E0F18-DD9F-45AC-B072-56A1DF97B7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505" y="5919783"/>
            <a:ext cx="1608766" cy="5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8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5432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A20C39F-C3EB-4FB5-868E-E8CE725BA5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0" y="1382867"/>
            <a:ext cx="5492955" cy="39930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9FE3"/>
                </a:solidFill>
                <a:latin typeface="Verdana"/>
                <a:cs typeface="Verdana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err="1"/>
              <a:t>Vollaut</a:t>
            </a:r>
            <a:r>
              <a:rPr lang="fr-FR"/>
              <a:t> </a:t>
            </a:r>
            <a:r>
              <a:rPr lang="fr-FR" err="1"/>
              <a:t>liqui</a:t>
            </a:r>
            <a:r>
              <a:rPr lang="fr-FR"/>
              <a:t> </a:t>
            </a:r>
            <a:r>
              <a:rPr lang="fr-FR" err="1"/>
              <a:t>officiundit</a:t>
            </a:r>
            <a:r>
              <a:rPr lang="fr-FR"/>
              <a:t>, </a:t>
            </a:r>
            <a:r>
              <a:rPr lang="fr-FR" err="1"/>
              <a:t>quias</a:t>
            </a:r>
            <a:r>
              <a:rPr lang="fr-FR"/>
              <a:t> as </a:t>
            </a:r>
            <a:r>
              <a:rPr lang="fr-FR" err="1"/>
              <a:t>magnatque</a:t>
            </a:r>
            <a:endParaRPr lang="fr-FR"/>
          </a:p>
          <a:p>
            <a:pPr lvl="0"/>
            <a:endParaRPr lang="fr-FR"/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1DB6FE97-DCC8-4353-BB74-7D9F1DD6BE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5624" y="2492822"/>
            <a:ext cx="2887133" cy="314325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73737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SOUS-TITRE DU CHAPITRE</a:t>
            </a:r>
          </a:p>
        </p:txBody>
      </p:sp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C6FB7EED-91A8-4B26-90E9-E58D60C1E5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5623" y="3156156"/>
            <a:ext cx="5715937" cy="327891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BCA01B-23D1-4382-9FBE-0FBA57CE6EBF}"/>
              </a:ext>
            </a:extLst>
          </p:cNvPr>
          <p:cNvSpPr/>
          <p:nvPr userDrawn="1"/>
        </p:nvSpPr>
        <p:spPr>
          <a:xfrm>
            <a:off x="5722374" y="-71868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BB72A9F-D9CF-4FA4-85B9-485B1EAAC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7777" y="-42371"/>
            <a:ext cx="3887139" cy="555728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TITRE DU CHAPITRE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A90A64-90BC-46FA-A4F4-34701011DF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C93FAE32-BB08-4141-BF04-25C6387556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171" y="734642"/>
            <a:ext cx="3391207" cy="492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9E89C84-796F-41E4-8986-A33602200C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531" y="258941"/>
            <a:ext cx="3105847" cy="157274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B6D1F74-00CD-4A8A-B2AB-2DE05FA87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505" y="5919783"/>
            <a:ext cx="1608766" cy="5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89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A20C39F-C3EB-4FB5-868E-E8CE725BA5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0" y="1382867"/>
            <a:ext cx="5492955" cy="39930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9FE3"/>
                </a:solidFill>
                <a:latin typeface="Verdana"/>
                <a:cs typeface="Verdana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err="1"/>
              <a:t>Vollaut</a:t>
            </a:r>
            <a:r>
              <a:rPr lang="fr-FR"/>
              <a:t> </a:t>
            </a:r>
            <a:r>
              <a:rPr lang="fr-FR" err="1"/>
              <a:t>liqui</a:t>
            </a:r>
            <a:r>
              <a:rPr lang="fr-FR"/>
              <a:t> </a:t>
            </a:r>
            <a:r>
              <a:rPr lang="fr-FR" err="1"/>
              <a:t>officiundit</a:t>
            </a:r>
            <a:r>
              <a:rPr lang="fr-FR"/>
              <a:t>, </a:t>
            </a:r>
            <a:r>
              <a:rPr lang="fr-FR" err="1"/>
              <a:t>quias</a:t>
            </a:r>
            <a:r>
              <a:rPr lang="fr-FR"/>
              <a:t> as </a:t>
            </a:r>
            <a:r>
              <a:rPr lang="fr-FR" err="1"/>
              <a:t>magnatque</a:t>
            </a:r>
            <a:endParaRPr lang="fr-FR"/>
          </a:p>
          <a:p>
            <a:pPr lvl="0"/>
            <a:endParaRPr lang="fr-FR"/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1DB6FE97-DCC8-4353-BB74-7D9F1DD6BE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5624" y="2492822"/>
            <a:ext cx="2887133" cy="314325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73737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SOUS-TITRE DU CHAPITRE</a:t>
            </a:r>
          </a:p>
        </p:txBody>
      </p:sp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C6FB7EED-91A8-4B26-90E9-E58D60C1E5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5623" y="3156156"/>
            <a:ext cx="5715937" cy="327891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BCA01B-23D1-4382-9FBE-0FBA57CE6EBF}"/>
              </a:ext>
            </a:extLst>
          </p:cNvPr>
          <p:cNvSpPr/>
          <p:nvPr userDrawn="1"/>
        </p:nvSpPr>
        <p:spPr>
          <a:xfrm>
            <a:off x="5722374" y="-71868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BB72A9F-D9CF-4FA4-85B9-485B1EAAC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7777" y="-42371"/>
            <a:ext cx="3887139" cy="555728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TITRE DU CHAPITRE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523070-68DD-496C-97D9-1F62BDDC0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129" r="10645"/>
          <a:stretch/>
        </p:blipFill>
        <p:spPr>
          <a:xfrm>
            <a:off x="0" y="0"/>
            <a:ext cx="5489063" cy="6858000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D7F82D97-83BA-4825-972F-FB3215F55D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1326" y="712712"/>
            <a:ext cx="3391207" cy="492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1C3AB69-D320-422D-AD79-8634C475C3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531" y="199947"/>
            <a:ext cx="3105847" cy="157274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E66BA45-CC69-491D-AA82-532950D32D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505" y="5919783"/>
            <a:ext cx="1608766" cy="5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93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5A9CC6B-E75C-41E6-9CF0-ACC227F2F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14426"/>
            <a:ext cx="12192000" cy="80954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5194BD0-8E96-4189-820A-3E7A3068A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959" y="462422"/>
            <a:ext cx="5076995" cy="25708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53840E-6CDB-401E-A5E0-2DBA996870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878" y="5489034"/>
            <a:ext cx="2469909" cy="8134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FBBB7FF-8BF6-4EB3-9FC0-29F01C26701B}"/>
              </a:ext>
            </a:extLst>
          </p:cNvPr>
          <p:cNvSpPr txBox="1"/>
          <p:nvPr userDrawn="1"/>
        </p:nvSpPr>
        <p:spPr>
          <a:xfrm>
            <a:off x="3997932" y="1154824"/>
            <a:ext cx="3605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Journée Thématiques </a:t>
            </a:r>
          </a:p>
          <a:p>
            <a:pPr algn="ctr"/>
            <a:r>
              <a:rPr lang="fr-FR" sz="2800" b="1">
                <a:solidFill>
                  <a:schemeClr val="bg1"/>
                </a:solidFill>
              </a:rPr>
              <a:t>Place de Marché </a:t>
            </a:r>
          </a:p>
          <a:p>
            <a:pPr algn="ctr"/>
            <a:r>
              <a:rPr lang="fr-FR" sz="2800" b="1">
                <a:solidFill>
                  <a:schemeClr val="bg1"/>
                </a:solidFill>
              </a:rPr>
              <a:t>Auvergne Rhône Alpes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AD47B5-7915-4D02-9557-396F5FC87B84}"/>
              </a:ext>
            </a:extLst>
          </p:cNvPr>
          <p:cNvSpPr/>
          <p:nvPr userDrawn="1"/>
        </p:nvSpPr>
        <p:spPr>
          <a:xfrm>
            <a:off x="8620125" y="3787594"/>
            <a:ext cx="3571875" cy="1028700"/>
          </a:xfrm>
          <a:prstGeom prst="rect">
            <a:avLst/>
          </a:prstGeom>
          <a:solidFill>
            <a:srgbClr val="516C67"/>
          </a:solidFill>
          <a:ln>
            <a:solidFill>
              <a:srgbClr val="6C81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482392-E94F-486F-8E21-12470A85D5CC}"/>
              </a:ext>
            </a:extLst>
          </p:cNvPr>
          <p:cNvSpPr txBox="1"/>
          <p:nvPr userDrawn="1"/>
        </p:nvSpPr>
        <p:spPr>
          <a:xfrm>
            <a:off x="8905875" y="3893053"/>
            <a:ext cx="328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</a:rPr>
              <a:t>20 juin 2019</a:t>
            </a:r>
          </a:p>
        </p:txBody>
      </p:sp>
    </p:spTree>
    <p:extLst>
      <p:ext uri="{BB962C8B-B14F-4D97-AF65-F5344CB8AC3E}">
        <p14:creationId xmlns:p14="http://schemas.microsoft.com/office/powerpoint/2010/main" val="4223455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3522136" y="2323965"/>
            <a:ext cx="5168597" cy="1938215"/>
            <a:chOff x="2641602" y="2323964"/>
            <a:chExt cx="3876448" cy="1938215"/>
          </a:xfrm>
        </p:grpSpPr>
        <p:cxnSp>
          <p:nvCxnSpPr>
            <p:cNvPr id="4" name="Connecteur droit 3"/>
            <p:cNvCxnSpPr/>
            <p:nvPr userDrawn="1"/>
          </p:nvCxnSpPr>
          <p:spPr>
            <a:xfrm>
              <a:off x="2641602" y="2323964"/>
              <a:ext cx="171939" cy="0"/>
            </a:xfrm>
            <a:prstGeom prst="line">
              <a:avLst/>
            </a:prstGeom>
            <a:ln w="127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 userDrawn="1"/>
          </p:nvCxnSpPr>
          <p:spPr>
            <a:xfrm>
              <a:off x="2641602" y="2323964"/>
              <a:ext cx="0" cy="217434"/>
            </a:xfrm>
            <a:prstGeom prst="line">
              <a:avLst/>
            </a:prstGeom>
            <a:ln w="127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2641602" y="4262179"/>
              <a:ext cx="171939" cy="0"/>
            </a:xfrm>
            <a:prstGeom prst="line">
              <a:avLst/>
            </a:prstGeom>
            <a:ln w="127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2645533" y="4044745"/>
              <a:ext cx="0" cy="217434"/>
            </a:xfrm>
            <a:prstGeom prst="line">
              <a:avLst/>
            </a:prstGeom>
            <a:ln w="127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 userDrawn="1"/>
          </p:nvCxnSpPr>
          <p:spPr>
            <a:xfrm>
              <a:off x="6346111" y="2323964"/>
              <a:ext cx="171939" cy="0"/>
            </a:xfrm>
            <a:prstGeom prst="line">
              <a:avLst/>
            </a:prstGeom>
            <a:ln w="127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 userDrawn="1"/>
          </p:nvCxnSpPr>
          <p:spPr>
            <a:xfrm>
              <a:off x="6518050" y="2323964"/>
              <a:ext cx="0" cy="217434"/>
            </a:xfrm>
            <a:prstGeom prst="line">
              <a:avLst/>
            </a:prstGeom>
            <a:ln w="127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 userDrawn="1"/>
          </p:nvCxnSpPr>
          <p:spPr>
            <a:xfrm>
              <a:off x="6342203" y="4261349"/>
              <a:ext cx="171939" cy="0"/>
            </a:xfrm>
            <a:prstGeom prst="line">
              <a:avLst/>
            </a:prstGeom>
            <a:ln w="127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 userDrawn="1"/>
          </p:nvCxnSpPr>
          <p:spPr>
            <a:xfrm>
              <a:off x="6518050" y="4044745"/>
              <a:ext cx="0" cy="217434"/>
            </a:xfrm>
            <a:prstGeom prst="line">
              <a:avLst/>
            </a:prstGeom>
            <a:ln w="127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Espace réservé du texte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463" y="3090188"/>
            <a:ext cx="3391207" cy="492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  <p:pic>
        <p:nvPicPr>
          <p:cNvPr id="17" name="Image 16" descr="CRT_Elements separes-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392" y="5637232"/>
            <a:ext cx="2418176" cy="9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32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3522136" y="2323965"/>
            <a:ext cx="5168597" cy="1938215"/>
            <a:chOff x="2641602" y="2323964"/>
            <a:chExt cx="3876448" cy="1938215"/>
          </a:xfrm>
        </p:grpSpPr>
        <p:cxnSp>
          <p:nvCxnSpPr>
            <p:cNvPr id="4" name="Connecteur droit 3"/>
            <p:cNvCxnSpPr/>
            <p:nvPr userDrawn="1"/>
          </p:nvCxnSpPr>
          <p:spPr>
            <a:xfrm>
              <a:off x="2641602" y="2323964"/>
              <a:ext cx="171939" cy="0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 userDrawn="1"/>
          </p:nvCxnSpPr>
          <p:spPr>
            <a:xfrm>
              <a:off x="2641602" y="2323964"/>
              <a:ext cx="0" cy="217434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2641602" y="4262179"/>
              <a:ext cx="171939" cy="0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2645533" y="4044745"/>
              <a:ext cx="0" cy="217434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 userDrawn="1"/>
          </p:nvCxnSpPr>
          <p:spPr>
            <a:xfrm>
              <a:off x="6346111" y="2323964"/>
              <a:ext cx="171939" cy="0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 userDrawn="1"/>
          </p:nvCxnSpPr>
          <p:spPr>
            <a:xfrm>
              <a:off x="6518050" y="2323964"/>
              <a:ext cx="0" cy="217434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 userDrawn="1"/>
          </p:nvCxnSpPr>
          <p:spPr>
            <a:xfrm>
              <a:off x="6342203" y="4261349"/>
              <a:ext cx="171939" cy="0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 userDrawn="1"/>
          </p:nvCxnSpPr>
          <p:spPr>
            <a:xfrm>
              <a:off x="6518050" y="4044745"/>
              <a:ext cx="0" cy="217434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mage 16" descr="CRT_Elements separes-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392" y="5637232"/>
            <a:ext cx="2418176" cy="931230"/>
          </a:xfrm>
          <a:prstGeom prst="rect">
            <a:avLst/>
          </a:prstGeom>
        </p:spPr>
      </p:pic>
      <p:sp>
        <p:nvSpPr>
          <p:cNvPr id="1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911850" y="3044332"/>
            <a:ext cx="4384433" cy="5048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bg2"/>
                </a:solidFill>
                <a:latin typeface="C+Bold"/>
                <a:cs typeface="C+Bold"/>
              </a:defRPr>
            </a:lvl1pPr>
          </a:lstStyle>
          <a:p>
            <a:pPr lvl="0"/>
            <a:r>
              <a:rPr lang="fr-FR"/>
              <a:t>RENAÎTRE ICI</a:t>
            </a:r>
          </a:p>
        </p:txBody>
      </p:sp>
    </p:spTree>
    <p:extLst>
      <p:ext uri="{BB962C8B-B14F-4D97-AF65-F5344CB8AC3E}">
        <p14:creationId xmlns:p14="http://schemas.microsoft.com/office/powerpoint/2010/main" val="1709038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497C-B2C2-4FD8-A6AF-48E1F5B98F5B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74462-307A-4865-8FE1-74899C9ECC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68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9BC9-FB6E-43AA-82C7-457B877528CC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7752-1140-4F9B-BE0F-FEE4C302C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462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3" b="18566"/>
          <a:stretch/>
        </p:blipFill>
        <p:spPr>
          <a:xfrm>
            <a:off x="1" y="-153483"/>
            <a:ext cx="12192000" cy="7164966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97" y="6093297"/>
            <a:ext cx="1819006" cy="44930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8544950" y="2392808"/>
            <a:ext cx="3552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/>
          </a:p>
          <a:p>
            <a:endParaRPr lang="fr-FR" sz="140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467731" y="1561811"/>
            <a:ext cx="326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sz="240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9587067" y="5039833"/>
            <a:ext cx="3503083" cy="493713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831B2D1-6662-4019-B743-A7BB733021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959" y="462422"/>
            <a:ext cx="5076995" cy="257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2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eux contenus">
  <p:cSld name="2_Deux contenu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992870" y="1026061"/>
            <a:ext cx="9183329" cy="39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FE3"/>
              </a:buClr>
              <a:buSzPts val="2400"/>
              <a:buNone/>
              <a:defRPr sz="2400" b="1">
                <a:solidFill>
                  <a:srgbClr val="009FE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992870" y="1856353"/>
            <a:ext cx="2887133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7373"/>
              </a:buClr>
              <a:buSzPts val="1400"/>
              <a:buNone/>
              <a:defRPr sz="1400" b="1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3"/>
          </p:nvPr>
        </p:nvSpPr>
        <p:spPr>
          <a:xfrm>
            <a:off x="992870" y="2474789"/>
            <a:ext cx="4257889" cy="32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4"/>
          </p:nvPr>
        </p:nvSpPr>
        <p:spPr>
          <a:xfrm>
            <a:off x="3880003" y="145425"/>
            <a:ext cx="4394479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4658174" y="21744"/>
            <a:ext cx="3887139" cy="55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  <a:def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02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ide">
  <p:cSld name="5_V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1115432" y="718949"/>
            <a:ext cx="3391207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5DBE5"/>
              </a:buClr>
              <a:buSzPts val="2600"/>
              <a:buNone/>
              <a:defRPr sz="2600">
                <a:solidFill>
                  <a:srgbClr val="D5DBE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1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925660" y="2867546"/>
            <a:ext cx="4627543" cy="536414"/>
          </a:xfrm>
          <a:ln>
            <a:noFill/>
          </a:ln>
        </p:spPr>
        <p:txBody>
          <a:bodyPr>
            <a:noAutofit/>
          </a:bodyPr>
          <a:lstStyle>
            <a:lvl1pPr>
              <a:defRPr sz="2400" b="1">
                <a:solidFill>
                  <a:srgbClr val="283583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LOREM IPSUM DEIS APERRORAE QUAM ANDEN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545307" y="4313441"/>
            <a:ext cx="3591089" cy="322987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rgbClr val="336699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LOREM IPSUM DEIS APERRORAE ET QUAM ANDEN OPTATITATI OCCABO</a:t>
            </a: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7797078" y="297295"/>
            <a:ext cx="1087545" cy="213121"/>
          </a:xfrm>
        </p:spPr>
        <p:txBody>
          <a:bodyPr>
            <a:normAutofit/>
          </a:bodyPr>
          <a:lstStyle>
            <a:lvl1pPr marL="0" indent="0" algn="dist">
              <a:buNone/>
              <a:defRPr sz="1000" b="1" baseline="0">
                <a:solidFill>
                  <a:srgbClr val="009FE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MARS 2018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770148D-C468-4105-B08C-A1246331B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475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E9B8C96-0832-46D7-9999-C86020559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625" y="5781368"/>
            <a:ext cx="2018362" cy="88210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674432B-A6D8-4BEC-85BD-677FA45DC5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38" y="2078950"/>
            <a:ext cx="3105847" cy="157274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F7C6361-3BE6-4AC5-A16C-4576E85DE604}"/>
              </a:ext>
            </a:extLst>
          </p:cNvPr>
          <p:cNvSpPr/>
          <p:nvPr userDrawn="1"/>
        </p:nvSpPr>
        <p:spPr>
          <a:xfrm>
            <a:off x="6545307" y="0"/>
            <a:ext cx="3778564" cy="127819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7C728BF1-BF87-4955-8A2F-96BF808A4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202" y="2643628"/>
            <a:ext cx="3391207" cy="492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50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3157FC-812F-49AF-9E6B-2F136E9122D2}"/>
              </a:ext>
            </a:extLst>
          </p:cNvPr>
          <p:cNvSpPr/>
          <p:nvPr userDrawn="1"/>
        </p:nvSpPr>
        <p:spPr>
          <a:xfrm>
            <a:off x="2838450" y="0"/>
            <a:ext cx="6154738" cy="555625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06F392-C7BC-4EE9-8D0C-C3A31A6DE9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5881688"/>
            <a:ext cx="16097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8" descr="CRT_Elements separes-02.png">
            <a:extLst>
              <a:ext uri="{FF2B5EF4-FFF2-40B4-BE49-F238E27FC236}">
                <a16:creationId xmlns:a16="http://schemas.microsoft.com/office/drawing/2014/main" id="{A274A00A-4633-4B24-B532-75907D3A49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525" y="6188075"/>
            <a:ext cx="13430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92870" y="1026061"/>
            <a:ext cx="9183329" cy="39930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9FE3"/>
                </a:solidFill>
                <a:latin typeface="Verdana"/>
                <a:cs typeface="Verdana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/>
          </p:nvPr>
        </p:nvSpPr>
        <p:spPr>
          <a:xfrm>
            <a:off x="992870" y="1856353"/>
            <a:ext cx="2887133" cy="314325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73737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2"/>
          </p:nvPr>
        </p:nvSpPr>
        <p:spPr>
          <a:xfrm>
            <a:off x="992870" y="2474789"/>
            <a:ext cx="4257889" cy="327891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3880003" y="145425"/>
            <a:ext cx="4394479" cy="257175"/>
          </a:xfrm>
        </p:spPr>
        <p:txBody>
          <a:bodyPr>
            <a:noAutofit/>
          </a:bodyPr>
          <a:lstStyle>
            <a:lvl1pPr marL="0" indent="0" algn="ctr">
              <a:buNone/>
              <a:defRPr sz="15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658174" y="21744"/>
            <a:ext cx="3887139" cy="555728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5857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>
            <a:extLst>
              <a:ext uri="{FF2B5EF4-FFF2-40B4-BE49-F238E27FC236}">
                <a16:creationId xmlns:a16="http://schemas.microsoft.com/office/drawing/2014/main" id="{0A8879EF-57AA-49EA-8F99-E4909F6B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4563"/>
            <a:ext cx="12192000" cy="809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D7C70437-7AB3-4621-AEB3-B0264AED9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461963"/>
            <a:ext cx="50768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8">
            <a:extLst>
              <a:ext uri="{FF2B5EF4-FFF2-40B4-BE49-F238E27FC236}">
                <a16:creationId xmlns:a16="http://schemas.microsoft.com/office/drawing/2014/main" id="{C589F9A5-5665-4AA0-B233-62362914F8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5489575"/>
            <a:ext cx="24701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45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925660" y="2867546"/>
            <a:ext cx="4627543" cy="536414"/>
          </a:xfrm>
          <a:ln>
            <a:noFill/>
          </a:ln>
        </p:spPr>
        <p:txBody>
          <a:bodyPr>
            <a:noAutofit/>
          </a:bodyPr>
          <a:lstStyle>
            <a:lvl1pPr>
              <a:defRPr sz="2400" b="1">
                <a:solidFill>
                  <a:srgbClr val="283583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LOREM IPSUM DEIS APERRORAE QUAM ANDEN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545307" y="4313441"/>
            <a:ext cx="3591089" cy="322987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rgbClr val="336699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LOREM IPSUM DEIS APERRORAE ET QUAM ANDEN OPTATITATI OCCABO</a:t>
            </a: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7797078" y="297295"/>
            <a:ext cx="1087545" cy="213121"/>
          </a:xfrm>
        </p:spPr>
        <p:txBody>
          <a:bodyPr>
            <a:normAutofit/>
          </a:bodyPr>
          <a:lstStyle>
            <a:lvl1pPr marL="0" indent="0" algn="dist">
              <a:buNone/>
              <a:defRPr sz="1000" b="1" baseline="0">
                <a:solidFill>
                  <a:srgbClr val="009FE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MARS 2018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770148D-C468-4105-B08C-A1246331B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475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E9B8C96-0832-46D7-9999-C86020559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625" y="5781368"/>
            <a:ext cx="2018362" cy="88210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674432B-A6D8-4BEC-85BD-677FA45DC5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38" y="2078950"/>
            <a:ext cx="3105847" cy="157274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F7C6361-3BE6-4AC5-A16C-4576E85DE604}"/>
              </a:ext>
            </a:extLst>
          </p:cNvPr>
          <p:cNvSpPr/>
          <p:nvPr userDrawn="1"/>
        </p:nvSpPr>
        <p:spPr>
          <a:xfrm>
            <a:off x="6545307" y="0"/>
            <a:ext cx="3778564" cy="127819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7C728BF1-BF87-4955-8A2F-96BF808A4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202" y="2643628"/>
            <a:ext cx="3391207" cy="492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24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9F9BB82C-633A-4C2F-8D02-58A2C277F3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7204" y="2540497"/>
            <a:ext cx="5565786" cy="536414"/>
          </a:xfrm>
          <a:noFill/>
          <a:ln>
            <a:noFill/>
          </a:ln>
        </p:spPr>
        <p:txBody>
          <a:bodyPr>
            <a:noAutofit/>
          </a:bodyPr>
          <a:lstStyle>
            <a:lvl1pPr>
              <a:lnSpc>
                <a:spcPct val="110000"/>
              </a:lnSpc>
              <a:defRPr sz="2000" b="1" spc="0">
                <a:ln>
                  <a:noFill/>
                </a:ln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IMILICAVOLTO ME CONIHILICAED FINESTRE CEROBSE DICIEM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A09F011C-7AD7-4980-9BE4-7C2F4CF31B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4573" y="3978003"/>
            <a:ext cx="5139756" cy="607100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lang="fr-FR" sz="1100" b="1" i="0" u="none" strike="noStrike" kern="1500" spc="300" baseline="0" smtClean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It </a:t>
            </a:r>
            <a:r>
              <a:rPr lang="fr-FR" err="1"/>
              <a:t>vatui</a:t>
            </a:r>
            <a:r>
              <a:rPr lang="fr-FR"/>
              <a:t> </a:t>
            </a:r>
            <a:r>
              <a:rPr lang="fr-FR" err="1"/>
              <a:t>igilium</a:t>
            </a:r>
            <a:r>
              <a:rPr lang="fr-FR"/>
              <a:t> </a:t>
            </a:r>
            <a:r>
              <a:rPr lang="fr-FR" err="1"/>
              <a:t>omilicavolo</a:t>
            </a:r>
            <a:r>
              <a:rPr lang="fr-FR"/>
              <a:t> </a:t>
            </a:r>
            <a:r>
              <a:rPr lang="fr-FR" err="1"/>
              <a:t>conibilicaed</a:t>
            </a:r>
            <a:r>
              <a:rPr lang="fr-FR"/>
              <a:t> </a:t>
            </a:r>
            <a:r>
              <a:rPr lang="fr-FR" err="1"/>
              <a:t>finestre</a:t>
            </a:r>
            <a:r>
              <a:rPr lang="fr-FR"/>
              <a:t> </a:t>
            </a:r>
            <a:r>
              <a:rPr lang="fr-FR" err="1"/>
              <a:t>cerobse</a:t>
            </a:r>
            <a:r>
              <a:rPr lang="fr-FR"/>
              <a:t> </a:t>
            </a:r>
          </a:p>
          <a:p>
            <a:r>
              <a:rPr lang="fr-FR" err="1"/>
              <a:t>dicem</a:t>
            </a:r>
            <a:r>
              <a:rPr lang="fr-FR"/>
              <a:t> </a:t>
            </a:r>
            <a:r>
              <a:rPr lang="fr-FR" err="1"/>
              <a:t>furoacii</a:t>
            </a:r>
            <a:r>
              <a:rPr lang="fr-FR"/>
              <a:t> </a:t>
            </a:r>
            <a:r>
              <a:rPr lang="fr-FR" err="1"/>
              <a:t>sendero</a:t>
            </a:r>
            <a:r>
              <a:rPr lang="fr-FR"/>
              <a:t> </a:t>
            </a:r>
            <a:r>
              <a:rPr lang="fr-FR" err="1"/>
              <a:t>ximover</a:t>
            </a:r>
            <a:r>
              <a:rPr lang="fr-FR"/>
              <a:t> </a:t>
            </a:r>
            <a:r>
              <a:rPr lang="fr-FR" err="1"/>
              <a:t>unterei</a:t>
            </a:r>
            <a:r>
              <a:rPr lang="fr-FR"/>
              <a:t> </a:t>
            </a:r>
            <a:r>
              <a:rPr lang="fr-FR" err="1"/>
              <a:t>perfecontium</a:t>
            </a:r>
            <a:r>
              <a:rPr lang="fr-FR"/>
              <a:t> </a:t>
            </a:r>
            <a:r>
              <a:rPr lang="fr-FR" err="1"/>
              <a:t>diorum</a:t>
            </a:r>
            <a:r>
              <a:rPr lang="fr-FR"/>
              <a:t> </a:t>
            </a:r>
            <a:r>
              <a:rPr lang="fr-FR" err="1"/>
              <a:t>igitand</a:t>
            </a:r>
            <a:r>
              <a:rPr lang="fr-FR"/>
              <a:t> </a:t>
            </a:r>
            <a:r>
              <a:rPr lang="fr-FR" err="1"/>
              <a:t>iusatuam</a:t>
            </a:r>
            <a:r>
              <a:rPr lang="fr-FR"/>
              <a:t> </a:t>
            </a:r>
            <a:r>
              <a:rPr lang="fr-FR" err="1"/>
              <a:t>auciorsua</a:t>
            </a:r>
            <a:r>
              <a:rPr lang="fr-FR"/>
              <a:t> </a:t>
            </a:r>
            <a:r>
              <a:rPr lang="fr-FR" err="1"/>
              <a:t>num</a:t>
            </a:r>
            <a:r>
              <a:rPr lang="fr-FR"/>
              <a:t> </a:t>
            </a:r>
            <a:r>
              <a:rPr lang="fr-FR" err="1"/>
              <a:t>adducides</a:t>
            </a:r>
            <a:r>
              <a:rPr lang="fr-FR"/>
              <a:t> </a:t>
            </a:r>
            <a:r>
              <a:rPr lang="fr-FR" err="1"/>
              <a:t>hin</a:t>
            </a:r>
            <a:r>
              <a:rPr lang="fr-FR"/>
              <a:t> sus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930DF671-AD70-4971-AEA0-FE567DA678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5965" y="580115"/>
            <a:ext cx="3005149" cy="914400"/>
          </a:xfrm>
        </p:spPr>
        <p:txBody>
          <a:bodyPr>
            <a:noAutofit/>
          </a:bodyPr>
          <a:lstStyle>
            <a:lvl1pPr marL="0" indent="0" algn="ctr">
              <a:buNone/>
              <a:defRPr sz="8000">
                <a:solidFill>
                  <a:srgbClr val="009FE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6FF85E6-FDCD-44F1-A94E-6D9290BC2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628" y="5882324"/>
            <a:ext cx="1608766" cy="529833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9D3B795-95E2-4126-9318-A489D7D15C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8434" y="1109837"/>
            <a:ext cx="3391207" cy="492831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600" baseline="0">
                <a:latin typeface="C+Bold"/>
                <a:cs typeface="C+Bold"/>
              </a:defRPr>
            </a:lvl2pPr>
          </a:lstStyle>
          <a:p>
            <a:pPr lvl="0"/>
            <a:r>
              <a:rPr lang="fr-FR">
                <a:latin typeface="C+Bold"/>
                <a:cs typeface="C+Bold"/>
              </a:rPr>
              <a:t>RENAÎTRE ICI</a:t>
            </a:r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E1358F-E573-4F84-8C9B-0CE9879DF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76" y="708143"/>
            <a:ext cx="3105847" cy="15727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7BFC8A-B2AF-463E-B4CE-61B8612ED1B3}"/>
              </a:ext>
            </a:extLst>
          </p:cNvPr>
          <p:cNvSpPr/>
          <p:nvPr userDrawn="1"/>
        </p:nvSpPr>
        <p:spPr>
          <a:xfrm>
            <a:off x="6880815" y="-6785"/>
            <a:ext cx="3778564" cy="127819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765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3023B-F8D2-C043-B676-86F3159B24A3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87A29-13C7-8741-84C6-4F936D6B6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9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33" r:id="rId2"/>
    <p:sldLayoutId id="2147483734" r:id="rId3"/>
    <p:sldLayoutId id="2147483737" r:id="rId4"/>
    <p:sldLayoutId id="2147483666" r:id="rId5"/>
    <p:sldLayoutId id="2147483667" r:id="rId6"/>
    <p:sldLayoutId id="2147483669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3023B-F8D2-C043-B676-86F3159B24A3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87A29-13C7-8741-84C6-4F936D6B6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4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58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Image 7" descr="Une image contenant extérieur, ciel, montagne, nature&#10;&#10;Description générée automatiquement">
            <a:extLst>
              <a:ext uri="{FF2B5EF4-FFF2-40B4-BE49-F238E27FC236}">
                <a16:creationId xmlns:a16="http://schemas.microsoft.com/office/drawing/2014/main" id="{6E7E8B31-93ED-437F-A0CE-B839AB85C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6DA786-E099-4A70-A464-92EC3D563F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695" y="1114529"/>
            <a:ext cx="4570609" cy="231447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3DD903B-6DEE-4898-8080-2FEF0503F97B}"/>
              </a:ext>
            </a:extLst>
          </p:cNvPr>
          <p:cNvSpPr txBox="1"/>
          <p:nvPr/>
        </p:nvSpPr>
        <p:spPr>
          <a:xfrm>
            <a:off x="3810695" y="1302268"/>
            <a:ext cx="4570609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La place de marché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</a:rPr>
              <a:t>–</a:t>
            </a:r>
            <a:endParaRPr lang="fr-FR" sz="4000" b="1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fr-FR" sz="4000" b="1" dirty="0">
                <a:solidFill>
                  <a:schemeClr val="bg1"/>
                </a:solidFill>
              </a:rPr>
              <a:t>Plan de déploiement</a:t>
            </a:r>
            <a:endParaRPr lang="fr-FR" sz="40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6" name="Google Shape;340;p33">
            <a:extLst>
              <a:ext uri="{FF2B5EF4-FFF2-40B4-BE49-F238E27FC236}">
                <a16:creationId xmlns:a16="http://schemas.microsoft.com/office/drawing/2014/main" id="{7B2D94BF-DAF9-485B-9E21-A977D85DEE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2114" y="6030684"/>
            <a:ext cx="1756001" cy="588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419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098" y="561439"/>
            <a:ext cx="3068677" cy="133113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3"/>
          <p:cNvSpPr txBox="1"/>
          <p:nvPr/>
        </p:nvSpPr>
        <p:spPr>
          <a:xfrm>
            <a:off x="489548" y="947364"/>
            <a:ext cx="3391207" cy="55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fr-FR" sz="26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RENAÎTRE ICI</a:t>
            </a:r>
            <a:endParaRPr/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9998" y="5910636"/>
            <a:ext cx="1608766" cy="529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24785D-0AA3-4BA3-AA13-77A36E521175}"/>
              </a:ext>
            </a:extLst>
          </p:cNvPr>
          <p:cNvSpPr/>
          <p:nvPr/>
        </p:nvSpPr>
        <p:spPr>
          <a:xfrm>
            <a:off x="2761462" y="0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400" b="1"/>
              <a:t>Le Plan de déploiement 2021/2025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81C9F5-7261-4864-ABDB-E77EFCFA9A80}"/>
              </a:ext>
            </a:extLst>
          </p:cNvPr>
          <p:cNvSpPr txBox="1"/>
          <p:nvPr/>
        </p:nvSpPr>
        <p:spPr>
          <a:xfrm>
            <a:off x="573106" y="1092200"/>
            <a:ext cx="10966960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Verdana Pro Black"/>
                <a:ea typeface="+mn-lt"/>
                <a:cs typeface="+mn-lt"/>
              </a:rPr>
              <a:t>Objectif :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1600" err="1">
                <a:latin typeface="Verdana Pro Light"/>
                <a:ea typeface="+mn-lt"/>
                <a:cs typeface="+mn-lt"/>
              </a:rPr>
              <a:t>Atteindre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 </a:t>
            </a:r>
            <a:r>
              <a:rPr lang="en-US" sz="2000" dirty="0">
                <a:solidFill>
                  <a:schemeClr val="accent2"/>
                </a:solidFill>
                <a:latin typeface="Verdana Pro Cond Black"/>
                <a:ea typeface="+mn-lt"/>
                <a:cs typeface="+mn-lt"/>
              </a:rPr>
              <a:t>25%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 de </a:t>
            </a:r>
            <a:r>
              <a:rPr lang="en-US" sz="1600" err="1">
                <a:latin typeface="Verdana Pro Light"/>
                <a:ea typeface="+mn-lt"/>
                <a:cs typeface="+mn-lt"/>
              </a:rPr>
              <a:t>l'offre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 </a:t>
            </a:r>
            <a:r>
              <a:rPr lang="en-US" sz="1600" err="1">
                <a:latin typeface="Verdana Pro Light"/>
                <a:ea typeface="+mn-lt"/>
                <a:cs typeface="+mn-lt"/>
              </a:rPr>
              <a:t>touristique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 </a:t>
            </a:r>
            <a:r>
              <a:rPr lang="en-US" sz="1600" err="1">
                <a:latin typeface="Verdana Pro Light"/>
                <a:ea typeface="+mn-lt"/>
                <a:cs typeface="+mn-lt"/>
              </a:rPr>
              <a:t>régionale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 </a:t>
            </a:r>
            <a:r>
              <a:rPr lang="en-US" sz="1600" err="1">
                <a:latin typeface="Verdana Pro Light"/>
                <a:ea typeface="+mn-lt"/>
                <a:cs typeface="+mn-lt"/>
              </a:rPr>
              <a:t>digitalisée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 et </a:t>
            </a:r>
            <a:r>
              <a:rPr lang="en-US" sz="1600" err="1">
                <a:latin typeface="Verdana Pro Light"/>
                <a:ea typeface="+mn-lt"/>
                <a:cs typeface="+mn-lt"/>
              </a:rPr>
              <a:t>commercialisable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 en </a:t>
            </a:r>
            <a:r>
              <a:rPr lang="en-US" sz="1600" err="1">
                <a:latin typeface="Verdana Pro Light"/>
                <a:ea typeface="+mn-lt"/>
                <a:cs typeface="+mn-lt"/>
              </a:rPr>
              <a:t>ligne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 sur la PDM.  19 000 </a:t>
            </a:r>
            <a:r>
              <a:rPr lang="en-US" sz="1600" err="1">
                <a:latin typeface="Verdana Pro Light"/>
                <a:ea typeface="+mn-lt"/>
                <a:cs typeface="+mn-lt"/>
              </a:rPr>
              <a:t>offres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 </a:t>
            </a:r>
            <a:endParaRPr lang="en-US" sz="1600" dirty="0">
              <a:latin typeface="Verdana Pro Light"/>
              <a:cs typeface="Calibri"/>
            </a:endParaRPr>
          </a:p>
          <a:p>
            <a:endParaRPr lang="en-US" sz="1600" dirty="0">
              <a:latin typeface="Verdana Pro Light" panose="020B0304030504040204" pitchFamily="34" charset="0"/>
              <a:ea typeface="+mn-lt"/>
              <a:cs typeface="+mn-lt"/>
            </a:endParaRPr>
          </a:p>
          <a:p>
            <a:r>
              <a:rPr lang="en-US" dirty="0">
                <a:solidFill>
                  <a:srgbClr val="0070C0"/>
                </a:solidFill>
                <a:latin typeface="Verdana Pro Black"/>
                <a:ea typeface="+mn-lt"/>
                <a:cs typeface="+mn-lt"/>
              </a:rPr>
              <a:t>Objectif 2021/2023 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:  </a:t>
            </a:r>
            <a:r>
              <a:rPr lang="en-US" sz="1600" err="1">
                <a:latin typeface="Verdana Pro Light"/>
                <a:ea typeface="+mn-lt"/>
                <a:cs typeface="+mn-lt"/>
              </a:rPr>
              <a:t>déploiement</a:t>
            </a:r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(ensemble du </a:t>
            </a:r>
            <a:r>
              <a:rPr lang="en-US" sz="1600" err="1">
                <a:latin typeface="Verdana Pro Light"/>
                <a:ea typeface="+mn-lt"/>
                <a:cs typeface="+mn-lt"/>
              </a:rPr>
              <a:t>territoire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), </a:t>
            </a:r>
            <a:r>
              <a:rPr lang="en-US" sz="1600" err="1">
                <a:latin typeface="Verdana Pro Light"/>
                <a:ea typeface="+mn-lt"/>
                <a:cs typeface="+mn-lt"/>
              </a:rPr>
              <a:t>recrutement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, formation </a:t>
            </a:r>
          </a:p>
          <a:p>
            <a:r>
              <a:rPr lang="en-US" dirty="0">
                <a:solidFill>
                  <a:srgbClr val="0070C0"/>
                </a:solidFill>
                <a:latin typeface="Verdana Pro Black"/>
                <a:ea typeface="+mn-lt"/>
                <a:cs typeface="+mn-lt"/>
              </a:rPr>
              <a:t>Objectif 2023/2025 : </a:t>
            </a:r>
            <a:r>
              <a:rPr lang="en-US" sz="1600" err="1">
                <a:latin typeface="Verdana Pro Light"/>
                <a:ea typeface="+mn-lt"/>
                <a:cs typeface="+mn-lt"/>
              </a:rPr>
              <a:t>consolider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 le </a:t>
            </a:r>
            <a:r>
              <a:rPr lang="en-US" sz="1600" err="1">
                <a:latin typeface="Verdana Pro Light"/>
                <a:ea typeface="+mn-lt"/>
                <a:cs typeface="+mn-lt"/>
              </a:rPr>
              <a:t>déploiement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 et </a:t>
            </a:r>
            <a:r>
              <a:rPr lang="en-US" sz="1600" err="1">
                <a:latin typeface="Verdana Pro Light"/>
                <a:ea typeface="+mn-lt"/>
                <a:cs typeface="+mn-lt"/>
              </a:rPr>
              <a:t>poursuivre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 le </a:t>
            </a:r>
            <a:r>
              <a:rPr lang="en-US" sz="1600" err="1">
                <a:latin typeface="Verdana Pro Light"/>
                <a:ea typeface="+mn-lt"/>
                <a:cs typeface="+mn-lt"/>
              </a:rPr>
              <a:t>recrutement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 </a:t>
            </a:r>
          </a:p>
          <a:p>
            <a:endParaRPr lang="en-US" sz="1600" dirty="0">
              <a:latin typeface="Verdana Pro Light" panose="020B0304030504040204" pitchFamily="34" charset="0"/>
              <a:cs typeface="Calibri"/>
            </a:endParaRPr>
          </a:p>
          <a:p>
            <a:endParaRPr lang="en-US" sz="1600" b="1" dirty="0">
              <a:latin typeface="Verdana Pro Light" panose="020B0304030504040204" pitchFamily="34" charset="0"/>
              <a:ea typeface="+mn-lt"/>
              <a:cs typeface="+mn-lt"/>
            </a:endParaRPr>
          </a:p>
          <a:p>
            <a:r>
              <a:rPr lang="en-US" err="1">
                <a:solidFill>
                  <a:srgbClr val="0070C0"/>
                </a:solidFill>
                <a:latin typeface="Verdana Pro Black"/>
                <a:ea typeface="+mn-lt"/>
                <a:cs typeface="+mn-lt"/>
              </a:rPr>
              <a:t>Cibles</a:t>
            </a:r>
            <a:r>
              <a:rPr lang="en-US" dirty="0">
                <a:solidFill>
                  <a:srgbClr val="0070C0"/>
                </a:solidFill>
                <a:latin typeface="Verdana Pro Black"/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70C0"/>
                </a:solidFill>
                <a:latin typeface="Verdana Pro Black"/>
                <a:ea typeface="+mn-lt"/>
                <a:cs typeface="+mn-lt"/>
              </a:rPr>
              <a:t>prioritaires</a:t>
            </a:r>
            <a:r>
              <a:rPr lang="en-US" dirty="0">
                <a:solidFill>
                  <a:srgbClr val="0070C0"/>
                </a:solidFill>
                <a:latin typeface="Verdana Pro Black"/>
                <a:ea typeface="+mn-lt"/>
                <a:cs typeface="+mn-lt"/>
              </a:rPr>
              <a:t> 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: </a:t>
            </a:r>
            <a:r>
              <a:rPr lang="en-US" sz="1600" err="1">
                <a:latin typeface="Verdana Pro Light"/>
                <a:ea typeface="+mn-lt"/>
                <a:cs typeface="+mn-lt"/>
              </a:rPr>
              <a:t>hébergements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, restaurants, </a:t>
            </a:r>
            <a:r>
              <a:rPr lang="en-US" sz="1600" b="1" err="1">
                <a:latin typeface="Verdana Pro Light"/>
                <a:ea typeface="+mn-lt"/>
                <a:cs typeface="+mn-lt"/>
              </a:rPr>
              <a:t>prestataires</a:t>
            </a:r>
            <a:r>
              <a:rPr lang="en-US" sz="1600" b="1" dirty="0">
                <a:latin typeface="Verdana Pro Light"/>
                <a:ea typeface="+mn-lt"/>
                <a:cs typeface="+mn-lt"/>
              </a:rPr>
              <a:t> </a:t>
            </a:r>
            <a:r>
              <a:rPr lang="en-US" sz="1600" b="1" err="1">
                <a:latin typeface="Verdana Pro Light"/>
                <a:ea typeface="+mn-lt"/>
                <a:cs typeface="+mn-lt"/>
              </a:rPr>
              <a:t>d’activités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, </a:t>
            </a:r>
            <a:r>
              <a:rPr lang="en-US" sz="1600" b="1" dirty="0">
                <a:latin typeface="Verdana Pro Light"/>
                <a:ea typeface="+mn-lt"/>
                <a:cs typeface="+mn-lt"/>
              </a:rPr>
              <a:t>sites de </a:t>
            </a:r>
            <a:r>
              <a:rPr lang="en-US" sz="1600" b="1" err="1">
                <a:latin typeface="Verdana Pro Light"/>
                <a:ea typeface="+mn-lt"/>
                <a:cs typeface="+mn-lt"/>
              </a:rPr>
              <a:t>visites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, </a:t>
            </a:r>
            <a:r>
              <a:rPr lang="en-US" sz="1600" err="1">
                <a:latin typeface="Verdana Pro Light"/>
                <a:ea typeface="+mn-lt"/>
                <a:cs typeface="+mn-lt"/>
              </a:rPr>
              <a:t>producteurs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.</a:t>
            </a:r>
          </a:p>
          <a:p>
            <a:endParaRPr lang="en-US" sz="1600" dirty="0">
              <a:latin typeface="Verdana Pro Light" panose="020B0304030504040204" pitchFamily="34" charset="0"/>
              <a:cs typeface="Calibri"/>
            </a:endParaRPr>
          </a:p>
          <a:p>
            <a:endParaRPr lang="en-US" sz="1600" dirty="0">
              <a:latin typeface="Verdana Pro Light" panose="020B0304030504040204" pitchFamily="34" charset="0"/>
              <a:cs typeface="Calibri"/>
            </a:endParaRPr>
          </a:p>
          <a:p>
            <a:pPr algn="ctr"/>
            <a:r>
              <a:rPr lang="en-US" dirty="0">
                <a:solidFill>
                  <a:srgbClr val="0070C0"/>
                </a:solidFill>
                <a:latin typeface="Verdana Pro Black"/>
                <a:cs typeface="Calibri"/>
              </a:rPr>
              <a:t>5 axes </a:t>
            </a:r>
            <a:r>
              <a:rPr lang="en-US" err="1">
                <a:solidFill>
                  <a:srgbClr val="0070C0"/>
                </a:solidFill>
                <a:latin typeface="Verdana Pro Black"/>
                <a:cs typeface="Calibri"/>
              </a:rPr>
              <a:t>prioritaires</a:t>
            </a:r>
            <a:r>
              <a:rPr lang="en-US" dirty="0">
                <a:solidFill>
                  <a:srgbClr val="0070C0"/>
                </a:solidFill>
                <a:latin typeface="Verdana Pro Black"/>
                <a:cs typeface="Calibri"/>
              </a:rPr>
              <a:t> </a:t>
            </a:r>
          </a:p>
          <a:p>
            <a:pPr algn="ctr"/>
            <a:endParaRPr lang="en-US" dirty="0">
              <a:solidFill>
                <a:srgbClr val="0070C0"/>
              </a:solidFill>
              <a:latin typeface="Verdana Pro Black" panose="020B0A04030504040204" pitchFamily="34" charset="0"/>
              <a:cs typeface="Calibri"/>
            </a:endParaRPr>
          </a:p>
          <a:p>
            <a:pPr algn="ctr"/>
            <a:endParaRPr lang="en-US" dirty="0">
              <a:solidFill>
                <a:srgbClr val="0070C0"/>
              </a:solidFill>
              <a:latin typeface="Verdana Pro Black" panose="020B0A04030504040204" pitchFamily="34" charset="0"/>
              <a:cs typeface="Calibri"/>
            </a:endParaRPr>
          </a:p>
          <a:p>
            <a:pPr algn="ctr"/>
            <a:endParaRPr lang="en-US" dirty="0">
              <a:solidFill>
                <a:srgbClr val="0070C0"/>
              </a:solidFill>
              <a:latin typeface="Verdana Pro Black" panose="020B0A04030504040204" pitchFamily="34" charset="0"/>
              <a:cs typeface="Calibri"/>
            </a:endParaRPr>
          </a:p>
          <a:p>
            <a:pPr algn="ctr"/>
            <a:endParaRPr lang="en-US" dirty="0">
              <a:solidFill>
                <a:srgbClr val="0070C0"/>
              </a:solidFill>
              <a:latin typeface="Verdana Pro Black" panose="020B0A04030504040204" pitchFamily="34" charset="0"/>
              <a:cs typeface="Calibri"/>
            </a:endParaRPr>
          </a:p>
          <a:p>
            <a:pPr algn="ctr"/>
            <a:endParaRPr lang="en-US" dirty="0">
              <a:solidFill>
                <a:srgbClr val="0070C0"/>
              </a:solidFill>
              <a:latin typeface="Verdana Pro Black" panose="020B0A04030504040204" pitchFamily="34" charset="0"/>
              <a:cs typeface="Calibri"/>
            </a:endParaRPr>
          </a:p>
          <a:p>
            <a:endParaRPr lang="en-US" b="1" dirty="0">
              <a:cs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ED31CF-23D5-46D2-AAE4-BC14F158C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64" y="4147213"/>
            <a:ext cx="1187158" cy="11813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10D9E0-DB4B-428B-A690-E297D146C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869" y="4142342"/>
            <a:ext cx="1246399" cy="12641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6E95AE-6B96-43F8-B42B-4ABDDDC1C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5456" y="4227687"/>
            <a:ext cx="1246398" cy="11699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DBBF68-6B6D-4908-9BFF-108D7503DA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2078" y="4113405"/>
            <a:ext cx="1246398" cy="125233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908791-3834-429C-8BA6-82F9392C4A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1786" y="4157190"/>
            <a:ext cx="1246399" cy="124046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EAF346-5D0C-4368-B19E-5DEAEF3E649B}"/>
              </a:ext>
            </a:extLst>
          </p:cNvPr>
          <p:cNvSpPr txBox="1"/>
          <p:nvPr/>
        </p:nvSpPr>
        <p:spPr>
          <a:xfrm>
            <a:off x="389938" y="5468109"/>
            <a:ext cx="2191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accent2"/>
                </a:solidFill>
                <a:latin typeface="Verdana Pro Black" panose="020B0A04030504040204" pitchFamily="34" charset="0"/>
              </a:rPr>
              <a:t>Favoriser l’acte d’achat</a:t>
            </a:r>
          </a:p>
          <a:p>
            <a:r>
              <a:rPr lang="fr-FR">
                <a:solidFill>
                  <a:schemeClr val="accent2"/>
                </a:solidFill>
                <a:latin typeface="Verdana Pro Black" panose="020B0A04030504040204" pitchFamily="34" charset="0"/>
              </a:rPr>
              <a:t>En direct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91C2D97-CD26-4C92-8ABD-A2862DCD06CB}"/>
              </a:ext>
            </a:extLst>
          </p:cNvPr>
          <p:cNvSpPr txBox="1"/>
          <p:nvPr/>
        </p:nvSpPr>
        <p:spPr>
          <a:xfrm>
            <a:off x="3058764" y="5373231"/>
            <a:ext cx="219138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dirty="0">
                <a:solidFill>
                  <a:schemeClr val="accent2"/>
                </a:solidFill>
                <a:latin typeface="Verdana Pro Black"/>
              </a:rPr>
              <a:t>Créer des partenariats pour plus de visibilité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F989ADD-291A-494B-8F1E-00ED7B58F4B5}"/>
              </a:ext>
            </a:extLst>
          </p:cNvPr>
          <p:cNvSpPr txBox="1"/>
          <p:nvPr/>
        </p:nvSpPr>
        <p:spPr>
          <a:xfrm>
            <a:off x="5134171" y="5629767"/>
            <a:ext cx="292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accent2"/>
                </a:solidFill>
                <a:latin typeface="Verdana Pro Black" panose="020B0A04030504040204" pitchFamily="34" charset="0"/>
              </a:rPr>
              <a:t>Professionnalisation des acteurs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537E44F-23DC-48DE-BE54-403959BA4AE2}"/>
              </a:ext>
            </a:extLst>
          </p:cNvPr>
          <p:cNvSpPr txBox="1"/>
          <p:nvPr/>
        </p:nvSpPr>
        <p:spPr>
          <a:xfrm>
            <a:off x="8085676" y="5546197"/>
            <a:ext cx="219138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>
                <a:solidFill>
                  <a:schemeClr val="accent2"/>
                </a:solidFill>
                <a:latin typeface="Verdana Pro Black"/>
              </a:rPr>
              <a:t>Accroître les performances techniques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44243B-9CA6-4CA2-A989-B6B19209F7F4}"/>
              </a:ext>
            </a:extLst>
          </p:cNvPr>
          <p:cNvSpPr txBox="1"/>
          <p:nvPr/>
        </p:nvSpPr>
        <p:spPr>
          <a:xfrm>
            <a:off x="10136191" y="5546197"/>
            <a:ext cx="181520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dirty="0">
                <a:solidFill>
                  <a:schemeClr val="accent2"/>
                </a:solidFill>
                <a:latin typeface="Verdana Pro Black"/>
              </a:rPr>
              <a:t>Renforcer l’animation</a:t>
            </a:r>
          </a:p>
          <a:p>
            <a:r>
              <a:rPr lang="fr-FR" dirty="0">
                <a:solidFill>
                  <a:schemeClr val="accent2"/>
                </a:solidFill>
                <a:latin typeface="Verdana Pro Black"/>
              </a:rPr>
              <a:t> du réseau</a:t>
            </a:r>
          </a:p>
        </p:txBody>
      </p:sp>
    </p:spTree>
    <p:extLst>
      <p:ext uri="{BB962C8B-B14F-4D97-AF65-F5344CB8AC3E}">
        <p14:creationId xmlns:p14="http://schemas.microsoft.com/office/powerpoint/2010/main" val="1907160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10EFDA6-A21C-426F-A1F9-C96A419EC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38" name="Google Shape;33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098" y="561439"/>
            <a:ext cx="3068677" cy="133113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3"/>
          <p:cNvSpPr txBox="1"/>
          <p:nvPr/>
        </p:nvSpPr>
        <p:spPr>
          <a:xfrm>
            <a:off x="489548" y="947364"/>
            <a:ext cx="3391207" cy="55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fr-FR" sz="26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RENAÎTRE ICI</a:t>
            </a:r>
            <a:endParaRPr/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3628" y="5882324"/>
            <a:ext cx="1608766" cy="529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24785D-0AA3-4BA3-AA13-77A36E521175}"/>
              </a:ext>
            </a:extLst>
          </p:cNvPr>
          <p:cNvSpPr/>
          <p:nvPr/>
        </p:nvSpPr>
        <p:spPr>
          <a:xfrm>
            <a:off x="5353537" y="898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400" b="1" dirty="0"/>
              <a:t>Plan de Relance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32BA38-53E4-459B-9D89-33C840D00BC3}"/>
              </a:ext>
            </a:extLst>
          </p:cNvPr>
          <p:cNvSpPr txBox="1"/>
          <p:nvPr/>
        </p:nvSpPr>
        <p:spPr>
          <a:xfrm>
            <a:off x="5350933" y="1361640"/>
            <a:ext cx="651086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>
                <a:solidFill>
                  <a:srgbClr val="3F3F3F"/>
                </a:solidFill>
                <a:latin typeface="Abadi Extra Light"/>
              </a:rPr>
              <a:t> </a:t>
            </a:r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8439795-A6C0-424F-B70D-67BD768CE9B0}"/>
              </a:ext>
            </a:extLst>
          </p:cNvPr>
          <p:cNvSpPr txBox="1"/>
          <p:nvPr/>
        </p:nvSpPr>
        <p:spPr>
          <a:xfrm>
            <a:off x="5255273" y="1225227"/>
            <a:ext cx="63515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2"/>
                </a:solidFill>
                <a:latin typeface="Verdana Pro Black" panose="020B0A04030504040204" pitchFamily="34" charset="0"/>
              </a:rPr>
              <a:t>Accompagner</a:t>
            </a:r>
            <a:r>
              <a:rPr lang="fr-FR" dirty="0">
                <a:latin typeface="Verdana Pro Light" panose="020B0304030504040204" pitchFamily="34" charset="0"/>
              </a:rPr>
              <a:t> le maximum de prestataire à la digitalisation de leur offre +25 % pour 2023</a:t>
            </a:r>
          </a:p>
          <a:p>
            <a:endParaRPr lang="fr-FR" dirty="0">
              <a:latin typeface="Verdana Pro Light" panose="020B0304030504040204" pitchFamily="34" charset="0"/>
            </a:endParaRPr>
          </a:p>
          <a:p>
            <a:r>
              <a:rPr lang="fr-FR" dirty="0">
                <a:solidFill>
                  <a:schemeClr val="accent2"/>
                </a:solidFill>
                <a:latin typeface="Verdana Pro Light" panose="020B0304030504040204" pitchFamily="34" charset="0"/>
                <a:sym typeface="Wingdings" panose="05000000000000000000" pitchFamily="2" charset="2"/>
              </a:rPr>
              <a:t> </a:t>
            </a:r>
            <a:r>
              <a:rPr lang="fr-FR" dirty="0">
                <a:latin typeface="Verdana Pro Light" panose="020B0304030504040204" pitchFamily="34" charset="0"/>
              </a:rPr>
              <a:t>Donner accès à tous les territoires aux outils de la Place de Marché Alliance réseaux</a:t>
            </a:r>
          </a:p>
          <a:p>
            <a:endParaRPr lang="fr-FR" dirty="0">
              <a:latin typeface="Verdana Pro Light" panose="020B0304030504040204" pitchFamily="34" charset="0"/>
            </a:endParaRPr>
          </a:p>
          <a:p>
            <a:r>
              <a:rPr lang="fr-FR" sz="2400" dirty="0">
                <a:solidFill>
                  <a:schemeClr val="accent2"/>
                </a:solidFill>
                <a:latin typeface="Verdana Pro Black" panose="020B0A04030504040204" pitchFamily="34" charset="0"/>
              </a:rPr>
              <a:t>Faciliter</a:t>
            </a:r>
            <a:r>
              <a:rPr lang="fr-FR" dirty="0">
                <a:latin typeface="Verdana Pro Light" panose="020B0304030504040204" pitchFamily="34" charset="0"/>
              </a:rPr>
              <a:t> l’acte d’achat sur les sites de Destination </a:t>
            </a:r>
          </a:p>
          <a:p>
            <a:endParaRPr lang="fr-FR" dirty="0">
              <a:latin typeface="Verdana Pro Light" panose="020B0304030504040204" pitchFamily="34" charset="0"/>
            </a:endParaRPr>
          </a:p>
          <a:p>
            <a:r>
              <a:rPr lang="fr-FR" dirty="0">
                <a:solidFill>
                  <a:schemeClr val="accent2"/>
                </a:solidFill>
                <a:latin typeface="Verdana Pro Light" panose="020B0304030504040204" pitchFamily="34" charset="0"/>
                <a:sym typeface="Wingdings" panose="05000000000000000000" pitchFamily="2" charset="2"/>
              </a:rPr>
              <a:t> </a:t>
            </a:r>
            <a:r>
              <a:rPr lang="fr-FR" dirty="0">
                <a:latin typeface="Verdana Pro Light" panose="020B0304030504040204" pitchFamily="34" charset="0"/>
              </a:rPr>
              <a:t>Nouveaux partenariat avec des territoires non équipés </a:t>
            </a:r>
          </a:p>
          <a:p>
            <a:r>
              <a:rPr lang="fr-FR" dirty="0">
                <a:solidFill>
                  <a:schemeClr val="accent2"/>
                </a:solidFill>
                <a:latin typeface="Verdana Pro Light" panose="020B0304030504040204" pitchFamily="34" charset="0"/>
                <a:sym typeface="Wingdings" panose="05000000000000000000" pitchFamily="2" charset="2"/>
              </a:rPr>
              <a:t> </a:t>
            </a:r>
            <a:r>
              <a:rPr lang="fr-FR" dirty="0">
                <a:latin typeface="Verdana Pro Light" panose="020B0304030504040204" pitchFamily="34" charset="0"/>
              </a:rPr>
              <a:t>Impliquer les offices de tourisme dans la démarche </a:t>
            </a:r>
          </a:p>
          <a:p>
            <a:endParaRPr lang="fr-FR" dirty="0"/>
          </a:p>
          <a:p>
            <a:r>
              <a:rPr lang="fr-FR" sz="2400" b="1" dirty="0">
                <a:solidFill>
                  <a:schemeClr val="accent2"/>
                </a:solidFill>
                <a:latin typeface="Verdana Pro Black" panose="020B0A04030504040204" pitchFamily="34" charset="0"/>
              </a:rPr>
              <a:t>Professionnaliser</a:t>
            </a:r>
            <a:r>
              <a:rPr lang="fr-FR" dirty="0">
                <a:latin typeface="Verdana Pro Light" panose="020B0304030504040204" pitchFamily="34" charset="0"/>
              </a:rPr>
              <a:t> les prestataires touristiques</a:t>
            </a:r>
          </a:p>
          <a:p>
            <a:endParaRPr lang="fr-FR" dirty="0">
              <a:latin typeface="Verdana Pro Light" panose="020B0304030504040204" pitchFamily="34" charset="0"/>
            </a:endParaRPr>
          </a:p>
          <a:p>
            <a:r>
              <a:rPr lang="fr-FR" dirty="0">
                <a:solidFill>
                  <a:schemeClr val="accent2"/>
                </a:solidFill>
                <a:latin typeface="Verdana Pro Light" panose="020B0304030504040204" pitchFamily="34" charset="0"/>
                <a:sym typeface="Wingdings" panose="05000000000000000000" pitchFamily="2" charset="2"/>
              </a:rPr>
              <a:t> </a:t>
            </a:r>
            <a:r>
              <a:rPr lang="fr-FR" dirty="0">
                <a:latin typeface="Verdana Pro Light" panose="020B0304030504040204" pitchFamily="34" charset="0"/>
              </a:rPr>
              <a:t>Plan de formation </a:t>
            </a:r>
          </a:p>
          <a:p>
            <a:r>
              <a:rPr lang="fr-FR" dirty="0">
                <a:solidFill>
                  <a:schemeClr val="accent2"/>
                </a:solidFill>
                <a:latin typeface="Verdana Pro Light" panose="020B0304030504040204" pitchFamily="34" charset="0"/>
                <a:sym typeface="Wingdings" panose="05000000000000000000" pitchFamily="2" charset="2"/>
              </a:rPr>
              <a:t> </a:t>
            </a:r>
            <a:r>
              <a:rPr lang="fr-FR" dirty="0">
                <a:latin typeface="Verdana Pro Light" panose="020B0304030504040204" pitchFamily="34" charset="0"/>
              </a:rPr>
              <a:t>Accompagnement plus près du territoire </a:t>
            </a:r>
          </a:p>
        </p:txBody>
      </p:sp>
    </p:spTree>
    <p:extLst>
      <p:ext uri="{BB962C8B-B14F-4D97-AF65-F5344CB8AC3E}">
        <p14:creationId xmlns:p14="http://schemas.microsoft.com/office/powerpoint/2010/main" val="93963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098" y="561439"/>
            <a:ext cx="3068677" cy="133113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3"/>
          <p:cNvSpPr txBox="1"/>
          <p:nvPr/>
        </p:nvSpPr>
        <p:spPr>
          <a:xfrm>
            <a:off x="489548" y="947364"/>
            <a:ext cx="3391207" cy="55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fr-FR" sz="26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RENAÎTRE ICI</a:t>
            </a:r>
            <a:endParaRPr/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3628" y="5882324"/>
            <a:ext cx="1608766" cy="52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fumée, arme&#10;&#10;Description générée automatiquement">
            <a:extLst>
              <a:ext uri="{FF2B5EF4-FFF2-40B4-BE49-F238E27FC236}">
                <a16:creationId xmlns:a16="http://schemas.microsoft.com/office/drawing/2014/main" id="{1D3988B0-97CA-4372-8935-56CF61B09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549" y="-970765"/>
            <a:ext cx="12625549" cy="84254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BE4D6C2-5729-428C-8C40-C59A6B0FCA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695" y="1114529"/>
            <a:ext cx="4570609" cy="231447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2C9492-71F0-4C47-90B9-199BFF6703A8}"/>
              </a:ext>
            </a:extLst>
          </p:cNvPr>
          <p:cNvSpPr txBox="1"/>
          <p:nvPr/>
        </p:nvSpPr>
        <p:spPr>
          <a:xfrm>
            <a:off x="3603596" y="1889016"/>
            <a:ext cx="5224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Proposition de Partenariat</a:t>
            </a:r>
          </a:p>
        </p:txBody>
      </p:sp>
    </p:spTree>
    <p:extLst>
      <p:ext uri="{BB962C8B-B14F-4D97-AF65-F5344CB8AC3E}">
        <p14:creationId xmlns:p14="http://schemas.microsoft.com/office/powerpoint/2010/main" val="3952952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C33348A-91CF-411E-AADE-EAD75863D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627374"/>
              </p:ext>
            </p:extLst>
          </p:nvPr>
        </p:nvGraphicFramePr>
        <p:xfrm>
          <a:off x="-331080" y="0"/>
          <a:ext cx="12854159" cy="7357513"/>
        </p:xfrm>
        <a:graphic>
          <a:graphicData uri="http://schemas.openxmlformats.org/drawingml/2006/table">
            <a:tbl>
              <a:tblPr firstRow="1" bandRow="1"/>
              <a:tblGrid>
                <a:gridCol w="2775561">
                  <a:extLst>
                    <a:ext uri="{9D8B030D-6E8A-4147-A177-3AD203B41FA5}">
                      <a16:colId xmlns:a16="http://schemas.microsoft.com/office/drawing/2014/main" val="879591408"/>
                    </a:ext>
                  </a:extLst>
                </a:gridCol>
                <a:gridCol w="3570035">
                  <a:extLst>
                    <a:ext uri="{9D8B030D-6E8A-4147-A177-3AD203B41FA5}">
                      <a16:colId xmlns:a16="http://schemas.microsoft.com/office/drawing/2014/main" val="2419286621"/>
                    </a:ext>
                  </a:extLst>
                </a:gridCol>
                <a:gridCol w="3196988">
                  <a:extLst>
                    <a:ext uri="{9D8B030D-6E8A-4147-A177-3AD203B41FA5}">
                      <a16:colId xmlns:a16="http://schemas.microsoft.com/office/drawing/2014/main" val="2043762443"/>
                    </a:ext>
                  </a:extLst>
                </a:gridCol>
                <a:gridCol w="3311575">
                  <a:extLst>
                    <a:ext uri="{9D8B030D-6E8A-4147-A177-3AD203B41FA5}">
                      <a16:colId xmlns:a16="http://schemas.microsoft.com/office/drawing/2014/main" val="3713719055"/>
                    </a:ext>
                  </a:extLst>
                </a:gridCol>
              </a:tblGrid>
              <a:tr h="95671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dirty="0"/>
                        <a:t>Auvergne Rhône Alpes Tourisme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dirty="0"/>
                        <a:t>Département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dirty="0"/>
                        <a:t>Offices de tourisme partenaires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25280"/>
                  </a:ext>
                </a:extLst>
              </a:tr>
              <a:tr h="5336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>
                          <a:latin typeface="+mj-lt"/>
                        </a:rPr>
                        <a:t>Principe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>
                          <a:latin typeface="+mj-lt"/>
                        </a:rPr>
                        <a:t>Une logique de design de services pour les destination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>
                          <a:latin typeface="+mj-lt"/>
                        </a:rPr>
                        <a:t>Finance, coordonne le déploiement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/>
                        <a:t>Démarche, forme les prestataires touristique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198895"/>
                  </a:ext>
                </a:extLst>
              </a:tr>
              <a:tr h="5336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>
                          <a:latin typeface="+mj-lt"/>
                        </a:rPr>
                        <a:t>Nature de l’intervention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>
                          <a:latin typeface="+mj-lt"/>
                        </a:rPr>
                        <a:t>Expertise, médiation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>
                          <a:latin typeface="+mj-lt"/>
                        </a:rPr>
                        <a:t>Maître d’œuvre du projet, suivi et formation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/>
                        <a:t>Accompagnement des prestataires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87390"/>
                  </a:ext>
                </a:extLst>
              </a:tr>
              <a:tr h="5336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>
                          <a:latin typeface="+mj-lt"/>
                        </a:rPr>
                        <a:t>Périmètre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>
                          <a:latin typeface="+mj-lt"/>
                        </a:rPr>
                        <a:t>Régionale, Départementale,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>
                          <a:latin typeface="+mj-lt"/>
                        </a:rPr>
                        <a:t>Départementale, Offices de tourisme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Professionnels</a:t>
                      </a:r>
                      <a:endParaRPr lang="fr-FR" sz="18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>
                          <a:latin typeface="+mj-lt"/>
                        </a:rPr>
                        <a:t>Territoire </a:t>
                      </a:r>
                    </a:p>
                    <a:p>
                      <a:r>
                        <a:rPr lang="fr-FR" sz="1800" dirty="0">
                          <a:latin typeface="+mj-lt"/>
                        </a:rPr>
                        <a:t>Prestataires touristiques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979475"/>
                  </a:ext>
                </a:extLst>
              </a:tr>
              <a:tr h="283952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800" dirty="0">
                          <a:latin typeface="+mj-lt"/>
                        </a:rPr>
                        <a:t>Rôle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Accompagner les professionnels du territoire dans leur stratégie de distribution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Sensibiliser les professionnels touristiques à la réservation en ligne et à la réglementation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Médiation auprès des réseaux (Logis, GDF, clé vacances….)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Accompagner nos univers thématiques (interne CRT) sur le packaging de l’offre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Co-constructions de session de formation avec trajectoires Tourisme</a:t>
                      </a:r>
                    </a:p>
                    <a:p>
                      <a:endParaRPr lang="fr-FR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latin typeface="+mj-lt"/>
                        </a:rPr>
                        <a:t>Forme les professionnels aux outils open-expériences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latin typeface="+mj-lt"/>
                        </a:rPr>
                        <a:t>Accompagne les professionnels à la structuration de leur déploiement de la solution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latin typeface="+mj-lt"/>
                        </a:rPr>
                        <a:t>Coordonne le déploiement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latin typeface="+mj-lt"/>
                        </a:rPr>
                        <a:t>Animation du réseau des professionnel sur la thématique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latin typeface="+mj-lt"/>
                        </a:rPr>
                        <a:t>Fournisseur des outils pour les professionnels et prestataires touristiques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latin typeface="+mj-lt"/>
                        </a:rPr>
                        <a:t>Promotion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latin typeface="+mj-lt"/>
                        </a:rPr>
                        <a:t>Communication auprès de leurs prestataires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latin typeface="+mj-lt"/>
                        </a:rPr>
                        <a:t>Recruter, démarcher, former les prestataires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latin typeface="+mj-lt"/>
                        </a:rPr>
                        <a:t>Suivi, SAV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latin typeface="+mj-lt"/>
                        </a:rPr>
                        <a:t>Analyse, Bilan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>
                          <a:latin typeface="+mj-lt"/>
                        </a:rPr>
                        <a:t>Promotion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401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795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88D966D-3174-4419-BD1B-A6E52C1F1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927" y="970356"/>
            <a:ext cx="8702146" cy="52528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A32008-85A1-40D0-9D64-1D800F1FB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548" y="0"/>
            <a:ext cx="6255038" cy="7315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47ACBD-7961-4665-8650-98A15221C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178" y="2772769"/>
            <a:ext cx="1771897" cy="16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62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098" y="561439"/>
            <a:ext cx="3068677" cy="133113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3"/>
          <p:cNvSpPr txBox="1"/>
          <p:nvPr/>
        </p:nvSpPr>
        <p:spPr>
          <a:xfrm>
            <a:off x="489548" y="947364"/>
            <a:ext cx="3391207" cy="55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fr-FR" sz="26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RENAÎTRE ICI</a:t>
            </a:r>
            <a:endParaRPr/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3628" y="5882324"/>
            <a:ext cx="1608766" cy="529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24785D-0AA3-4BA3-AA13-77A36E521175}"/>
              </a:ext>
            </a:extLst>
          </p:cNvPr>
          <p:cNvSpPr/>
          <p:nvPr/>
        </p:nvSpPr>
        <p:spPr>
          <a:xfrm>
            <a:off x="2910141" y="5711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400" b="1" dirty="0">
                <a:cs typeface="Calibri"/>
              </a:rPr>
              <a:t>Proposition de Partenariat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32BA38-53E4-459B-9D89-33C840D00BC3}"/>
              </a:ext>
            </a:extLst>
          </p:cNvPr>
          <p:cNvSpPr txBox="1"/>
          <p:nvPr/>
        </p:nvSpPr>
        <p:spPr>
          <a:xfrm>
            <a:off x="5350933" y="1361640"/>
            <a:ext cx="651086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buChar char="•"/>
            </a:pPr>
            <a:endParaRPr lang="en-US" sz="1400" b="1">
              <a:solidFill>
                <a:srgbClr val="3F3F3F"/>
              </a:solidFill>
              <a:latin typeface="Abadi Extra Ligh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A7C43B-82E0-48CC-AD17-B717B2B35884}"/>
              </a:ext>
            </a:extLst>
          </p:cNvPr>
          <p:cNvSpPr txBox="1"/>
          <p:nvPr/>
        </p:nvSpPr>
        <p:spPr>
          <a:xfrm>
            <a:off x="5354421" y="941294"/>
            <a:ext cx="597099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sz="2000" b="1">
              <a:solidFill>
                <a:srgbClr val="0070C0"/>
              </a:solidFill>
              <a:latin typeface="Abadi Extra Light"/>
              <a:cs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2D09D7-FAFE-4FC8-A94F-4FA4E6B3DEA8}"/>
              </a:ext>
            </a:extLst>
          </p:cNvPr>
          <p:cNvSpPr txBox="1"/>
          <p:nvPr/>
        </p:nvSpPr>
        <p:spPr>
          <a:xfrm>
            <a:off x="5396753" y="4446494"/>
            <a:ext cx="580912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1">
              <a:solidFill>
                <a:srgbClr val="0070C0"/>
              </a:solidFill>
              <a:latin typeface="Abadi Extra Light"/>
              <a:cs typeface="Segoe U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7B79503-B8AC-4E5E-B64E-3793BAFAC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48" y="831262"/>
            <a:ext cx="10890626" cy="57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0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extérieur, ciel, herbe, champ&#10;&#10;Description générée automatiquement">
            <a:extLst>
              <a:ext uri="{FF2B5EF4-FFF2-40B4-BE49-F238E27FC236}">
                <a16:creationId xmlns:a16="http://schemas.microsoft.com/office/drawing/2014/main" id="{AABE2D5F-AFD7-4F7C-8726-A67861FB7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DC723A-D8E0-427B-A172-64232DBB59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695" y="1114529"/>
            <a:ext cx="4570609" cy="231447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557A3C-B2BD-442A-ACE0-27C7067C452C}"/>
              </a:ext>
            </a:extLst>
          </p:cNvPr>
          <p:cNvSpPr txBox="1"/>
          <p:nvPr/>
        </p:nvSpPr>
        <p:spPr>
          <a:xfrm>
            <a:off x="3696586" y="1828004"/>
            <a:ext cx="5224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Merci pour votre écoute</a:t>
            </a:r>
          </a:p>
        </p:txBody>
      </p:sp>
      <p:pic>
        <p:nvPicPr>
          <p:cNvPr id="10" name="Google Shape;340;p33">
            <a:extLst>
              <a:ext uri="{FF2B5EF4-FFF2-40B4-BE49-F238E27FC236}">
                <a16:creationId xmlns:a16="http://schemas.microsoft.com/office/drawing/2014/main" id="{AFBF8D19-28BC-4058-87BC-A04E9C7C4E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3328" y="5562600"/>
            <a:ext cx="2485344" cy="827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187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039332-D88E-4E4F-A6D7-2D56E48A10A6}"/>
              </a:ext>
            </a:extLst>
          </p:cNvPr>
          <p:cNvSpPr/>
          <p:nvPr/>
        </p:nvSpPr>
        <p:spPr>
          <a:xfrm>
            <a:off x="3204511" y="786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Améliorer les performances de la Place de marché avec API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7C4B76-E833-45C0-BDFB-B09342B1A1EB}"/>
              </a:ext>
            </a:extLst>
          </p:cNvPr>
          <p:cNvSpPr/>
          <p:nvPr/>
        </p:nvSpPr>
        <p:spPr>
          <a:xfrm>
            <a:off x="3018503" y="898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 descr="Une image contenant personne, habits, mur, femme&#10;&#10;Description générée automatiquement">
            <a:extLst>
              <a:ext uri="{FF2B5EF4-FFF2-40B4-BE49-F238E27FC236}">
                <a16:creationId xmlns:a16="http://schemas.microsoft.com/office/drawing/2014/main" id="{825E7FD8-6D25-4FD5-A1B7-86A86976F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364" y="633122"/>
            <a:ext cx="1883080" cy="1270174"/>
          </a:xfrm>
          <a:prstGeom prst="rect">
            <a:avLst/>
          </a:prstGeom>
        </p:spPr>
      </p:pic>
      <p:sp>
        <p:nvSpPr>
          <p:cNvPr id="12" name="Espace réservé du contenu 7">
            <a:extLst>
              <a:ext uri="{FF2B5EF4-FFF2-40B4-BE49-F238E27FC236}">
                <a16:creationId xmlns:a16="http://schemas.microsoft.com/office/drawing/2014/main" id="{9C919808-DC9D-4318-95D8-0C12E77B2C97}"/>
              </a:ext>
            </a:extLst>
          </p:cNvPr>
          <p:cNvSpPr txBox="1">
            <a:spLocks/>
          </p:cNvSpPr>
          <p:nvPr/>
        </p:nvSpPr>
        <p:spPr>
          <a:xfrm>
            <a:off x="6154896" y="749663"/>
            <a:ext cx="2783621" cy="188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009FE3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</a:rPr>
              <a:t>Aurore Rodde 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9BBD4D39-EF44-4B6D-B6DB-0505F9A0777A}"/>
              </a:ext>
            </a:extLst>
          </p:cNvPr>
          <p:cNvSpPr txBox="1">
            <a:spLocks/>
          </p:cNvSpPr>
          <p:nvPr/>
        </p:nvSpPr>
        <p:spPr>
          <a:xfrm>
            <a:off x="6185354" y="1207501"/>
            <a:ext cx="4272585" cy="314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 baseline="0">
                <a:solidFill>
                  <a:srgbClr val="737373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Verdana"/>
                <a:ea typeface="+mn-ea"/>
              </a:rPr>
              <a:t>CHARGEE DE MISSION E-COMMERCE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361D8CD-AAF6-4F98-9127-0A4D90CC5F76}"/>
              </a:ext>
            </a:extLst>
          </p:cNvPr>
          <p:cNvSpPr txBox="1"/>
          <p:nvPr/>
        </p:nvSpPr>
        <p:spPr>
          <a:xfrm>
            <a:off x="6208140" y="1485574"/>
            <a:ext cx="438570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>
              <a:defRPr/>
            </a:pPr>
            <a:r>
              <a:rPr lang="fr-FR" sz="1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Arial"/>
              </a:rPr>
              <a:t>Responsable du déploiement de la Place de marché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90C7B4D-CFC2-4A47-84C5-EDE984C39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64" y="2255702"/>
            <a:ext cx="998560" cy="1211681"/>
          </a:xfrm>
          <a:prstGeom prst="rect">
            <a:avLst/>
          </a:prstGeom>
        </p:spPr>
      </p:pic>
      <p:sp>
        <p:nvSpPr>
          <p:cNvPr id="16" name="Espace réservé du contenu 7">
            <a:extLst>
              <a:ext uri="{FF2B5EF4-FFF2-40B4-BE49-F238E27FC236}">
                <a16:creationId xmlns:a16="http://schemas.microsoft.com/office/drawing/2014/main" id="{F064669C-2AFC-495E-B6DC-8042C9D106AA}"/>
              </a:ext>
            </a:extLst>
          </p:cNvPr>
          <p:cNvSpPr txBox="1">
            <a:spLocks/>
          </p:cNvSpPr>
          <p:nvPr/>
        </p:nvSpPr>
        <p:spPr>
          <a:xfrm>
            <a:off x="474424" y="3462603"/>
            <a:ext cx="2258689" cy="3993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009FE3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Verdana Pro Black"/>
              </a:rPr>
              <a:t>Alix Massot</a:t>
            </a:r>
          </a:p>
        </p:txBody>
      </p:sp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85CAD941-26FC-4C2F-B2B3-26A280840590}"/>
              </a:ext>
            </a:extLst>
          </p:cNvPr>
          <p:cNvSpPr txBox="1">
            <a:spLocks/>
          </p:cNvSpPr>
          <p:nvPr/>
        </p:nvSpPr>
        <p:spPr>
          <a:xfrm>
            <a:off x="488190" y="3875661"/>
            <a:ext cx="2887133" cy="314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 baseline="0">
                <a:solidFill>
                  <a:srgbClr val="737373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Alternante</a:t>
            </a:r>
            <a:br>
              <a:rPr lang="fr-FR"/>
            </a:br>
            <a:r>
              <a:rPr lang="fr-FR"/>
              <a:t>Promotion communication   </a:t>
            </a: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0D46011-6A08-4090-A29A-2132CB66FEF4}"/>
              </a:ext>
            </a:extLst>
          </p:cNvPr>
          <p:cNvSpPr txBox="1"/>
          <p:nvPr/>
        </p:nvSpPr>
        <p:spPr>
          <a:xfrm>
            <a:off x="3030400" y="94096"/>
            <a:ext cx="581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Une Equipe Renforcé en 2021</a:t>
            </a:r>
          </a:p>
        </p:txBody>
      </p:sp>
      <p:sp>
        <p:nvSpPr>
          <p:cNvPr id="20" name="Espace réservé du contenu 7">
            <a:extLst>
              <a:ext uri="{FF2B5EF4-FFF2-40B4-BE49-F238E27FC236}">
                <a16:creationId xmlns:a16="http://schemas.microsoft.com/office/drawing/2014/main" id="{5E99E5BD-CC48-4729-81C1-B9627F401EA7}"/>
              </a:ext>
            </a:extLst>
          </p:cNvPr>
          <p:cNvSpPr txBox="1">
            <a:spLocks/>
          </p:cNvSpPr>
          <p:nvPr/>
        </p:nvSpPr>
        <p:spPr>
          <a:xfrm>
            <a:off x="4278632" y="3506889"/>
            <a:ext cx="4305264" cy="3993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009FE3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000" dirty="0">
                <a:latin typeface="Verdana Pro Black"/>
              </a:rPr>
              <a:t>Murielle Pieczanowsky</a:t>
            </a:r>
            <a:endParaRPr lang="fr-FR" sz="2000" b="1" i="0" u="none" strike="noStrike" kern="120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Verdana Pro Black" panose="020B0A0403050404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7C9ECB7-6CAF-47F7-A6B0-46CEC8382CA6}"/>
              </a:ext>
            </a:extLst>
          </p:cNvPr>
          <p:cNvSpPr txBox="1"/>
          <p:nvPr/>
        </p:nvSpPr>
        <p:spPr>
          <a:xfrm>
            <a:off x="4397270" y="3940388"/>
            <a:ext cx="33866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Arial"/>
              </a:rPr>
              <a:t>Gestion administrative et </a:t>
            </a:r>
            <a:r>
              <a:rPr lang="en-US" sz="1400" b="1" err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Arial"/>
              </a:rPr>
              <a:t>suivi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Arial"/>
              </a:rPr>
              <a:t> des conventions 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F0DC07-0B1C-4AA3-A144-E71AF2BD6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77" y="5062001"/>
            <a:ext cx="2743432" cy="1539019"/>
          </a:xfrm>
          <a:prstGeom prst="rect">
            <a:avLst/>
          </a:prstGeom>
        </p:spPr>
      </p:pic>
      <p:sp>
        <p:nvSpPr>
          <p:cNvPr id="22" name="Espace réservé du contenu 7">
            <a:extLst>
              <a:ext uri="{FF2B5EF4-FFF2-40B4-BE49-F238E27FC236}">
                <a16:creationId xmlns:a16="http://schemas.microsoft.com/office/drawing/2014/main" id="{BBA62043-9215-45BB-B128-A785BE848B51}"/>
              </a:ext>
            </a:extLst>
          </p:cNvPr>
          <p:cNvSpPr txBox="1">
            <a:spLocks/>
          </p:cNvSpPr>
          <p:nvPr/>
        </p:nvSpPr>
        <p:spPr>
          <a:xfrm>
            <a:off x="2825722" y="5513719"/>
            <a:ext cx="3705501" cy="399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009FE3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</a:rPr>
              <a:t>10 Référents Départementaux</a:t>
            </a:r>
          </a:p>
        </p:txBody>
      </p:sp>
      <p:sp>
        <p:nvSpPr>
          <p:cNvPr id="23" name="Espace réservé du contenu 7">
            <a:extLst>
              <a:ext uri="{FF2B5EF4-FFF2-40B4-BE49-F238E27FC236}">
                <a16:creationId xmlns:a16="http://schemas.microsoft.com/office/drawing/2014/main" id="{4C049F58-64FC-4D43-AC7A-F1D2D3B94608}"/>
              </a:ext>
            </a:extLst>
          </p:cNvPr>
          <p:cNvSpPr txBox="1">
            <a:spLocks/>
          </p:cNvSpPr>
          <p:nvPr/>
        </p:nvSpPr>
        <p:spPr>
          <a:xfrm>
            <a:off x="8647971" y="5281394"/>
            <a:ext cx="3705501" cy="399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009FE3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</a:rPr>
              <a:t>43 Référents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</a:rPr>
              <a:t>Offices Tourisme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421B9A7-88CC-403B-9D5F-3F0622FBF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955" y="5887648"/>
            <a:ext cx="978381" cy="601174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241190B6-67E9-4813-A201-252829CDF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706" y="5985963"/>
            <a:ext cx="1209210" cy="57005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56A52E1E-5DDB-4A38-9313-AC2FCEB75F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4333" y="5686085"/>
            <a:ext cx="1078345" cy="459295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B73DCCFE-728A-4166-B6AE-4E751B4E42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6040" y="5180458"/>
            <a:ext cx="1248847" cy="601174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CE33BFD3-CC14-487A-8360-4CCB4F3E8C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6647" y="4788561"/>
            <a:ext cx="675554" cy="571346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B39F0364-985E-4DEB-ADFA-59F50223C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0911" y="5027696"/>
            <a:ext cx="1043068" cy="278423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6ACECD11-DA95-433A-9881-DEA7F4502F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5289" y="4829400"/>
            <a:ext cx="529307" cy="495409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B65675D2-7524-4F02-9CF0-A7C7370C6C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4582" y="5347288"/>
            <a:ext cx="1082126" cy="42329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1E003452-688A-41E1-BAD7-9C3445D0E9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4265" y="5726040"/>
            <a:ext cx="880590" cy="519191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8A10AC3E-24C0-4B2E-BDC8-742BCFE463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40691" y="2041103"/>
            <a:ext cx="1123027" cy="1325887"/>
          </a:xfrm>
          <a:prstGeom prst="rect">
            <a:avLst/>
          </a:prstGeom>
        </p:spPr>
      </p:pic>
      <p:sp>
        <p:nvSpPr>
          <p:cNvPr id="63" name="Espace réservé du contenu 7">
            <a:extLst>
              <a:ext uri="{FF2B5EF4-FFF2-40B4-BE49-F238E27FC236}">
                <a16:creationId xmlns:a16="http://schemas.microsoft.com/office/drawing/2014/main" id="{61AF9B68-61D8-474C-B706-CBF4B3861857}"/>
              </a:ext>
            </a:extLst>
          </p:cNvPr>
          <p:cNvSpPr txBox="1">
            <a:spLocks/>
          </p:cNvSpPr>
          <p:nvPr/>
        </p:nvSpPr>
        <p:spPr>
          <a:xfrm>
            <a:off x="9393658" y="3421491"/>
            <a:ext cx="2698626" cy="184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009FE3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Verdana Pro Black"/>
              </a:rPr>
              <a:t>Erwan Tréhiou</a:t>
            </a:r>
            <a:endParaRPr lang="fr-FR" sz="2000" b="1" i="0" u="none" strike="noStrike" kern="1200" cap="none" spc="0" normalizeH="0" baseline="0" noProof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Verdana Pro Black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CD964B6E-CE7C-474A-A1E5-865279095CDF}"/>
              </a:ext>
            </a:extLst>
          </p:cNvPr>
          <p:cNvSpPr txBox="1"/>
          <p:nvPr/>
        </p:nvSpPr>
        <p:spPr>
          <a:xfrm>
            <a:off x="9521952" y="3714027"/>
            <a:ext cx="2185059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fr-FR" sz="1400" b="1">
                <a:solidFill>
                  <a:srgbClr val="737373"/>
                </a:solidFill>
                <a:latin typeface="Verdana"/>
                <a:ea typeface="Verdana"/>
                <a:cs typeface="Verdana"/>
              </a:rPr>
              <a:t>Avocat d'affaire – accompagnement conventions</a:t>
            </a:r>
          </a:p>
        </p:txBody>
      </p:sp>
      <p:pic>
        <p:nvPicPr>
          <p:cNvPr id="5" name="Image 5" descr="Une image contenant habits&#10;&#10;Description générée automatiquement">
            <a:extLst>
              <a:ext uri="{FF2B5EF4-FFF2-40B4-BE49-F238E27FC236}">
                <a16:creationId xmlns:a16="http://schemas.microsoft.com/office/drawing/2014/main" id="{EF8F50D9-2955-49DD-AFE5-A675F154C6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97372" y="2213055"/>
            <a:ext cx="1187611" cy="119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79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erbe, ciel, extérieur, montagne&#10;&#10;Description générée automatiquement">
            <a:extLst>
              <a:ext uri="{FF2B5EF4-FFF2-40B4-BE49-F238E27FC236}">
                <a16:creationId xmlns:a16="http://schemas.microsoft.com/office/drawing/2014/main" id="{9D05841F-060C-49F1-9621-FBEC7CC17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2" y="0"/>
            <a:ext cx="4572000" cy="68580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9EEAA1-B700-41AB-9CBC-6D9B00B87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RENAÎTRE ICI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C5D85-F8E2-46AA-B0FF-472EBB7530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70" y="1078916"/>
            <a:ext cx="3105847" cy="157274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C1EF673-AC8E-424B-A9AC-CCFECF332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355" y="5877272"/>
            <a:ext cx="19272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D4C6718-51AA-4049-96F6-1646C340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55" y="6029672"/>
            <a:ext cx="19272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9424E-9F14-47FC-AF28-64201A622547}"/>
              </a:ext>
            </a:extLst>
          </p:cNvPr>
          <p:cNvSpPr/>
          <p:nvPr/>
        </p:nvSpPr>
        <p:spPr>
          <a:xfrm>
            <a:off x="5353537" y="898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/>
              <a:t>Qu’est-ce que la Place de Marché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E411E3-E69E-4A45-839F-097FFDC706D3}"/>
              </a:ext>
            </a:extLst>
          </p:cNvPr>
          <p:cNvSpPr txBox="1"/>
          <p:nvPr/>
        </p:nvSpPr>
        <p:spPr>
          <a:xfrm>
            <a:off x="4603156" y="695483"/>
            <a:ext cx="7588844" cy="53245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Verdana Pro Light"/>
              </a:rPr>
              <a:t>La Place de Marché est une solution technique qui permet la</a:t>
            </a:r>
            <a:r>
              <a:rPr lang="fr-FR" dirty="0">
                <a:latin typeface="Verdana Pro Light"/>
              </a:rPr>
              <a:t> </a:t>
            </a:r>
          </a:p>
          <a:p>
            <a:r>
              <a:rPr lang="fr-FR" b="1" dirty="0">
                <a:solidFill>
                  <a:schemeClr val="accent2"/>
                </a:solidFill>
                <a:latin typeface="Verdana Pro Black"/>
              </a:rPr>
              <a:t>distribution et la commercialisation de l’offre touristique des destinations sur leurs différents supports de promotion. </a:t>
            </a:r>
            <a:endParaRPr lang="fr-FR" b="1" dirty="0">
              <a:solidFill>
                <a:schemeClr val="accent2"/>
              </a:solidFill>
              <a:latin typeface="Verdana Pro Black" panose="020B0A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1600" dirty="0">
                <a:latin typeface="Verdana Pro Light" panose="020B0304030504040204" pitchFamily="34" charset="0"/>
              </a:rPr>
              <a:t>Réservation en ligne en temps réel/Panier possible/Paiement en ligne.  </a:t>
            </a:r>
          </a:p>
          <a:p>
            <a:endParaRPr lang="fr-FR" dirty="0">
              <a:latin typeface="Verdana Pro Light" panose="020B0304030504040204" pitchFamily="34" charset="0"/>
            </a:endParaRPr>
          </a:p>
          <a:p>
            <a:r>
              <a:rPr lang="fr-FR" b="1" dirty="0">
                <a:solidFill>
                  <a:schemeClr val="accent2"/>
                </a:solidFill>
                <a:latin typeface="Verdana Pro Black"/>
              </a:rPr>
              <a:t>Une solution «simple et efficace » </a:t>
            </a:r>
            <a:r>
              <a:rPr lang="fr-FR" dirty="0">
                <a:latin typeface="Verdana Pro Light"/>
              </a:rPr>
              <a:t>: </a:t>
            </a:r>
            <a:r>
              <a:rPr lang="fr-FR" sz="1600" b="1" dirty="0">
                <a:latin typeface="Verdana Pro Light"/>
              </a:rPr>
              <a:t>Elle agrège toutes les données relatives aux disponibilités en temps réel, les redistribuent et permet aux internautes de réserver en ligne les prestations via de nombreux sites internet/passerelles. </a:t>
            </a:r>
          </a:p>
          <a:p>
            <a:r>
              <a:rPr lang="fr-FR" dirty="0">
                <a:latin typeface="Verdana Pro Light"/>
              </a:rPr>
              <a:t>- </a:t>
            </a:r>
            <a:r>
              <a:rPr lang="fr-FR" sz="1600" dirty="0">
                <a:latin typeface="Verdana Pro Light"/>
              </a:rPr>
              <a:t>un outil pour les OT/destinations/réseaux qui ont besoin de suppléer au manque de commercialisation en ligne de leurs adhérents/partenaires</a:t>
            </a:r>
          </a:p>
          <a:p>
            <a:r>
              <a:rPr lang="fr-FR" sz="1600" dirty="0">
                <a:latin typeface="Verdana Pro Light" panose="020B0304030504040204" pitchFamily="34" charset="0"/>
              </a:rPr>
              <a:t>- une vision à 360° de leurs offres commercialisables en temps réel. </a:t>
            </a:r>
          </a:p>
          <a:p>
            <a:endParaRPr lang="fr-FR" dirty="0">
              <a:latin typeface="Verdana Pro Light" panose="020B0304030504040204" pitchFamily="34" charset="0"/>
            </a:endParaRPr>
          </a:p>
          <a:p>
            <a:r>
              <a:rPr lang="fr-FR" b="1" dirty="0">
                <a:solidFill>
                  <a:schemeClr val="accent2"/>
                </a:solidFill>
                <a:latin typeface="Verdana Pro Black" panose="020B0A04030504040204" pitchFamily="34" charset="0"/>
              </a:rPr>
              <a:t>Les professionnels : </a:t>
            </a:r>
          </a:p>
          <a:p>
            <a:r>
              <a:rPr lang="fr-FR" sz="1600" dirty="0">
                <a:latin typeface="Verdana Pro Light" panose="020B0304030504040204" pitchFamily="34" charset="0"/>
              </a:rPr>
              <a:t>- ont leurs propres outils plannings, réservations et solution de paiement : la PDM les intègrent. </a:t>
            </a:r>
          </a:p>
          <a:p>
            <a:r>
              <a:rPr lang="fr-FR" sz="1600" dirty="0">
                <a:latin typeface="Verdana Pro Light" panose="020B0304030504040204" pitchFamily="34" charset="0"/>
              </a:rPr>
              <a:t>- ne disposent d’aucun outil,  la PDM leur fournit les plus adaptés à leur activité. </a:t>
            </a:r>
          </a:p>
          <a:p>
            <a:endParaRPr lang="fr-FR" b="1" dirty="0">
              <a:latin typeface="Abadi Extra Light"/>
            </a:endParaRPr>
          </a:p>
        </p:txBody>
      </p:sp>
      <p:pic>
        <p:nvPicPr>
          <p:cNvPr id="12" name="Google Shape;340;p33">
            <a:extLst>
              <a:ext uri="{FF2B5EF4-FFF2-40B4-BE49-F238E27FC236}">
                <a16:creationId xmlns:a16="http://schemas.microsoft.com/office/drawing/2014/main" id="{BF43F5DC-E352-4D72-9026-399D83B42FB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4710" y="6029672"/>
            <a:ext cx="1608766" cy="529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82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6"/>
          <p:cNvSpPr txBox="1">
            <a:spLocks noGrp="1"/>
          </p:cNvSpPr>
          <p:nvPr>
            <p:ph type="title"/>
          </p:nvPr>
        </p:nvSpPr>
        <p:spPr>
          <a:xfrm>
            <a:off x="3518481" y="-2241"/>
            <a:ext cx="5104509" cy="55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620"/>
            </a:pPr>
            <a:r>
              <a:rPr lang="fr-FR" sz="1600" b="1" i="0" u="none" strike="noStrike" cap="none">
                <a:latin typeface="Verdana"/>
                <a:ea typeface="Verdana"/>
                <a:cs typeface="Verdana"/>
                <a:sym typeface="Verdana"/>
              </a:rPr>
              <a:t>Fonctionnement d’une </a:t>
            </a:r>
            <a:r>
              <a:rPr lang="fr-FR" sz="1600"/>
              <a:t>place </a:t>
            </a:r>
            <a:r>
              <a:rPr lang="fr-FR" sz="1600" b="1" i="0" u="none" strike="noStrike" cap="none">
                <a:latin typeface="Verdana"/>
                <a:ea typeface="Verdana"/>
                <a:cs typeface="Verdana"/>
                <a:sym typeface="Verdana"/>
              </a:rPr>
              <a:t>de </a:t>
            </a:r>
            <a:r>
              <a:rPr lang="fr-FR" sz="1600"/>
              <a:t>marché </a:t>
            </a:r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322ED97-48C5-41CD-894E-ABBE0D63E1AB}"/>
              </a:ext>
            </a:extLst>
          </p:cNvPr>
          <p:cNvSpPr txBox="1"/>
          <p:nvPr/>
        </p:nvSpPr>
        <p:spPr>
          <a:xfrm>
            <a:off x="405571" y="553487"/>
            <a:ext cx="483255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>
                <a:solidFill>
                  <a:schemeClr val="accent2"/>
                </a:solidFill>
                <a:latin typeface="Verdana Pro Black" panose="020B0A04030504040204" pitchFamily="34" charset="0"/>
              </a:rPr>
              <a:t>Les connecteurs </a:t>
            </a:r>
            <a:r>
              <a:rPr lang="fr-FR">
                <a:latin typeface="Verdana Pro Light" panose="020B0304030504040204" pitchFamily="34" charset="0"/>
              </a:rPr>
              <a:t>– </a:t>
            </a:r>
            <a:r>
              <a:rPr lang="fr-FR">
                <a:solidFill>
                  <a:schemeClr val="accent2"/>
                </a:solidFill>
                <a:latin typeface="Verdana Pro Black" panose="020B0A04030504040204" pitchFamily="34" charset="0"/>
              </a:rPr>
              <a:t>Les passerelles </a:t>
            </a:r>
            <a:r>
              <a:rPr lang="fr-FR">
                <a:latin typeface="Verdana Pro Light" panose="020B0304030504040204" pitchFamily="34" charset="0"/>
              </a:rPr>
              <a:t>– Les professionnels ont leurs propres outils : la PDM les intègrent 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A4ED4A4-B651-4E59-868B-52032FB07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30" y="1993901"/>
            <a:ext cx="4833297" cy="21357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371C08-EF13-4B00-8898-8082E3FF2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28" y="4303689"/>
            <a:ext cx="2946815" cy="1261054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AFD5CA3-33BE-47CF-B1BC-9A24633A9174}"/>
              </a:ext>
            </a:extLst>
          </p:cNvPr>
          <p:cNvSpPr/>
          <p:nvPr/>
        </p:nvSpPr>
        <p:spPr>
          <a:xfrm>
            <a:off x="130629" y="1551622"/>
            <a:ext cx="5343896" cy="425541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9A73E9-5BA9-4629-B2EE-37515B4765DA}"/>
              </a:ext>
            </a:extLst>
          </p:cNvPr>
          <p:cNvSpPr/>
          <p:nvPr/>
        </p:nvSpPr>
        <p:spPr>
          <a:xfrm>
            <a:off x="5677593" y="700178"/>
            <a:ext cx="1313095" cy="3784729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BE495A9-889F-4A97-9E7D-79C54CB7009B}"/>
              </a:ext>
            </a:extLst>
          </p:cNvPr>
          <p:cNvSpPr/>
          <p:nvPr/>
        </p:nvSpPr>
        <p:spPr>
          <a:xfrm>
            <a:off x="7102024" y="700178"/>
            <a:ext cx="938150" cy="373824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07C7E6-E0DA-4324-B57C-43FF86CAE42C}"/>
              </a:ext>
            </a:extLst>
          </p:cNvPr>
          <p:cNvSpPr txBox="1"/>
          <p:nvPr/>
        </p:nvSpPr>
        <p:spPr>
          <a:xfrm>
            <a:off x="5907870" y="2194996"/>
            <a:ext cx="99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Place de </a:t>
            </a:r>
          </a:p>
          <a:p>
            <a:r>
              <a:rPr lang="fr-FR">
                <a:solidFill>
                  <a:schemeClr val="bg1"/>
                </a:solidFill>
              </a:rPr>
              <a:t>Marché</a:t>
            </a:r>
          </a:p>
          <a:p>
            <a:r>
              <a:rPr lang="fr-FR">
                <a:solidFill>
                  <a:schemeClr val="bg1"/>
                </a:solidFill>
              </a:rPr>
              <a:t>(espace virtuel)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D88A209-004E-4F65-8D43-E0CB0E327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863" y="2143423"/>
            <a:ext cx="642471" cy="651737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84EEEFE-2800-44B8-A836-F2DB7C304067}"/>
              </a:ext>
            </a:extLst>
          </p:cNvPr>
          <p:cNvSpPr/>
          <p:nvPr/>
        </p:nvSpPr>
        <p:spPr>
          <a:xfrm>
            <a:off x="8134510" y="700178"/>
            <a:ext cx="1055400" cy="1168765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A4D9C45-DAB8-4C8B-A2B4-F610433367B6}"/>
              </a:ext>
            </a:extLst>
          </p:cNvPr>
          <p:cNvSpPr/>
          <p:nvPr/>
        </p:nvSpPr>
        <p:spPr>
          <a:xfrm>
            <a:off x="8143654" y="1953240"/>
            <a:ext cx="1055400" cy="115190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32903F6-4232-4762-A654-F971C20F4D2B}"/>
              </a:ext>
            </a:extLst>
          </p:cNvPr>
          <p:cNvSpPr/>
          <p:nvPr/>
        </p:nvSpPr>
        <p:spPr>
          <a:xfrm>
            <a:off x="8119506" y="4410328"/>
            <a:ext cx="1055400" cy="115190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5F235DA-5907-4615-BF36-6C90D3C55733}"/>
              </a:ext>
            </a:extLst>
          </p:cNvPr>
          <p:cNvSpPr/>
          <p:nvPr/>
        </p:nvSpPr>
        <p:spPr>
          <a:xfrm>
            <a:off x="8143654" y="3181784"/>
            <a:ext cx="1055400" cy="115190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FBD592C-F655-4827-BCDD-E9ED0451AB35}"/>
              </a:ext>
            </a:extLst>
          </p:cNvPr>
          <p:cNvSpPr txBox="1"/>
          <p:nvPr/>
        </p:nvSpPr>
        <p:spPr>
          <a:xfrm>
            <a:off x="8252169" y="1109179"/>
            <a:ext cx="8772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>
                <a:solidFill>
                  <a:schemeClr val="bg1"/>
                </a:solidFill>
              </a:rPr>
              <a:t>Site de destination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5590E6D-73AF-4997-B40A-C4C2E7E8A3EA}"/>
              </a:ext>
            </a:extLst>
          </p:cNvPr>
          <p:cNvSpPr txBox="1"/>
          <p:nvPr/>
        </p:nvSpPr>
        <p:spPr>
          <a:xfrm>
            <a:off x="8203064" y="2325624"/>
            <a:ext cx="975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>
                <a:solidFill>
                  <a:schemeClr val="bg1"/>
                </a:solidFill>
              </a:rPr>
              <a:t>Site Thématiques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3DFA60B-C482-402D-B0F9-1A4CB947640F}"/>
              </a:ext>
            </a:extLst>
          </p:cNvPr>
          <p:cNvSpPr txBox="1"/>
          <p:nvPr/>
        </p:nvSpPr>
        <p:spPr>
          <a:xfrm>
            <a:off x="8214431" y="3632782"/>
            <a:ext cx="975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>
                <a:solidFill>
                  <a:schemeClr val="bg1"/>
                </a:solidFill>
              </a:rPr>
              <a:t>Site Institutionnel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FA9D60C-9A5C-4405-A0F7-236EE0C528C3}"/>
              </a:ext>
            </a:extLst>
          </p:cNvPr>
          <p:cNvSpPr txBox="1"/>
          <p:nvPr/>
        </p:nvSpPr>
        <p:spPr>
          <a:xfrm>
            <a:off x="8343866" y="4851919"/>
            <a:ext cx="975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>
                <a:solidFill>
                  <a:schemeClr val="bg1"/>
                </a:solidFill>
              </a:rPr>
              <a:t>Ventes Directes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F57E34-A4FE-475F-AB3D-E6F6D3E0FACE}"/>
              </a:ext>
            </a:extLst>
          </p:cNvPr>
          <p:cNvSpPr/>
          <p:nvPr/>
        </p:nvSpPr>
        <p:spPr>
          <a:xfrm>
            <a:off x="3018503" y="-44389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latin typeface="Verdana"/>
                <a:ea typeface="Verdana"/>
              </a:rPr>
              <a:t>Les services de la Place de Marché</a:t>
            </a:r>
            <a:endParaRPr lang="fr-FR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8E19AE16-123A-400D-A43B-2674472973B8}"/>
              </a:ext>
            </a:extLst>
          </p:cNvPr>
          <p:cNvSpPr/>
          <p:nvPr/>
        </p:nvSpPr>
        <p:spPr>
          <a:xfrm>
            <a:off x="8143654" y="5646531"/>
            <a:ext cx="1055400" cy="115190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155CAE5-B8D6-425B-B65B-CA79435E6002}"/>
              </a:ext>
            </a:extLst>
          </p:cNvPr>
          <p:cNvSpPr txBox="1"/>
          <p:nvPr/>
        </p:nvSpPr>
        <p:spPr>
          <a:xfrm>
            <a:off x="8307401" y="5863377"/>
            <a:ext cx="975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>
                <a:solidFill>
                  <a:schemeClr val="bg1"/>
                </a:solidFill>
              </a:rPr>
              <a:t>Distributeurs</a:t>
            </a:r>
          </a:p>
          <a:p>
            <a:r>
              <a:rPr lang="fr-FR" sz="1100" b="1">
                <a:solidFill>
                  <a:schemeClr val="bg1"/>
                </a:solidFill>
              </a:rPr>
              <a:t>&amp;</a:t>
            </a:r>
          </a:p>
          <a:p>
            <a:r>
              <a:rPr lang="fr-FR" sz="1100" b="1">
                <a:solidFill>
                  <a:schemeClr val="bg1"/>
                </a:solidFill>
              </a:rPr>
              <a:t>Comité entreprise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1A0449BA-F9C7-40CA-907A-F41B3879D1D8}"/>
              </a:ext>
            </a:extLst>
          </p:cNvPr>
          <p:cNvSpPr/>
          <p:nvPr/>
        </p:nvSpPr>
        <p:spPr>
          <a:xfrm>
            <a:off x="7124333" y="4576161"/>
            <a:ext cx="938150" cy="2056657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F21483F-B471-4E1A-94C4-BBBB2006CC81}"/>
              </a:ext>
            </a:extLst>
          </p:cNvPr>
          <p:cNvSpPr txBox="1"/>
          <p:nvPr/>
        </p:nvSpPr>
        <p:spPr>
          <a:xfrm>
            <a:off x="7227585" y="5312719"/>
            <a:ext cx="975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>
                <a:solidFill>
                  <a:schemeClr val="bg1"/>
                </a:solidFill>
              </a:rPr>
              <a:t>Channel Manager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D001B0D-A05D-49E4-B271-CA3EFB4E7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0233" y="4457764"/>
            <a:ext cx="2401343" cy="220894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82AEAD6-A3B1-46FF-A959-7A4860BE0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3509" y="1092736"/>
            <a:ext cx="1914792" cy="27531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au, herbe, extérieur, ciel&#10;&#10;Description générée automatiquement">
            <a:extLst>
              <a:ext uri="{FF2B5EF4-FFF2-40B4-BE49-F238E27FC236}">
                <a16:creationId xmlns:a16="http://schemas.microsoft.com/office/drawing/2014/main" id="{922F9E95-36F1-46F7-900E-BB18CCA02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2"/>
            <a:ext cx="5150358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95F17E-55B4-4E08-882E-2E411C2654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255" y="1072240"/>
            <a:ext cx="3105847" cy="157274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86D06D4-59D8-4957-9A4C-512127075140}"/>
              </a:ext>
            </a:extLst>
          </p:cNvPr>
          <p:cNvSpPr txBox="1"/>
          <p:nvPr/>
        </p:nvSpPr>
        <p:spPr>
          <a:xfrm>
            <a:off x="1704516" y="1627778"/>
            <a:ext cx="2046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>
                <a:solidFill>
                  <a:srgbClr val="FFFFFF"/>
                </a:solidFill>
              </a:rPr>
              <a:t>RENAÎTRE</a:t>
            </a:r>
            <a:r>
              <a:rPr lang="fr-FR" sz="1800" b="1">
                <a:solidFill>
                  <a:srgbClr val="FFFFFF"/>
                </a:solidFill>
              </a:rPr>
              <a:t> </a:t>
            </a:r>
            <a:r>
              <a:rPr lang="fr-FR" sz="2400" b="1">
                <a:solidFill>
                  <a:srgbClr val="FFFFFF"/>
                </a:solidFill>
              </a:rPr>
              <a:t>ICI</a:t>
            </a:r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FF2A6D-9BE4-46EB-BD7A-49FA5CBF5D07}"/>
              </a:ext>
            </a:extLst>
          </p:cNvPr>
          <p:cNvSpPr/>
          <p:nvPr/>
        </p:nvSpPr>
        <p:spPr>
          <a:xfrm>
            <a:off x="5613308" y="0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400" b="1">
                <a:latin typeface="Verdana"/>
                <a:ea typeface="Verdana"/>
              </a:rPr>
              <a:t>Les services de la Place de Marché</a:t>
            </a:r>
            <a:endParaRPr lang="fr-FR" sz="24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oogle Shape;340;p33">
            <a:extLst>
              <a:ext uri="{FF2B5EF4-FFF2-40B4-BE49-F238E27FC236}">
                <a16:creationId xmlns:a16="http://schemas.microsoft.com/office/drawing/2014/main" id="{DEE487B2-4F34-40A7-94EC-32D801C195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3628" y="5882324"/>
            <a:ext cx="1608766" cy="529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F0E6171-5035-4494-B9F3-B40B8139EEC6}"/>
              </a:ext>
            </a:extLst>
          </p:cNvPr>
          <p:cNvSpPr txBox="1"/>
          <p:nvPr/>
        </p:nvSpPr>
        <p:spPr>
          <a:xfrm>
            <a:off x="5378505" y="818239"/>
            <a:ext cx="662459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accent2"/>
                </a:solidFill>
                <a:latin typeface="Verdana Pro Black"/>
              </a:rPr>
              <a:t>Open Expériences </a:t>
            </a:r>
            <a:r>
              <a:rPr lang="fr-FR">
                <a:latin typeface="Abadi Extra Light"/>
              </a:rPr>
              <a:t>: éco système </a:t>
            </a:r>
            <a:br>
              <a:rPr lang="fr-FR" dirty="0">
                <a:latin typeface="Abadi Extra Light"/>
              </a:rPr>
            </a:br>
            <a:r>
              <a:rPr lang="fr-FR" b="1">
                <a:latin typeface="Abadi Extra Light"/>
              </a:rPr>
              <a:t>Différents outils, selon les métiers,  sont mis à la disposition des prestataires</a:t>
            </a:r>
            <a:r>
              <a:rPr lang="fr-FR">
                <a:latin typeface="Abadi Extra Light"/>
              </a:rPr>
              <a:t> :</a:t>
            </a:r>
            <a:br>
              <a:rPr lang="fr-FR" dirty="0">
                <a:latin typeface="Abadi Extra Light"/>
              </a:rPr>
            </a:br>
            <a:endParaRPr lang="fr-FR">
              <a:latin typeface="Abadi Extra Light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b="1">
                <a:solidFill>
                  <a:srgbClr val="0070C0"/>
                </a:solidFill>
                <a:latin typeface="Verdana Pro Black"/>
                <a:cs typeface="Calibri"/>
              </a:rPr>
              <a:t>Open Pro</a:t>
            </a:r>
            <a:r>
              <a:rPr lang="fr-FR" b="1" dirty="0">
                <a:solidFill>
                  <a:srgbClr val="0070C0"/>
                </a:solidFill>
                <a:latin typeface="Abadi Extra Light"/>
                <a:cs typeface="Calibri"/>
              </a:rPr>
              <a:t> </a:t>
            </a:r>
            <a:r>
              <a:rPr lang="fr-FR">
                <a:latin typeface="Abadi Extra Light"/>
                <a:cs typeface="Calibri"/>
              </a:rPr>
              <a:t>pour les hébergeurs (chambres et gîtes) et la gestion de leurs </a:t>
            </a:r>
            <a:r>
              <a:rPr lang="fr-FR" dirty="0">
                <a:latin typeface="Abadi Extra Light"/>
                <a:cs typeface="Calibri"/>
              </a:rPr>
              <a:t>activités</a:t>
            </a:r>
          </a:p>
          <a:p>
            <a:pPr marL="285750" indent="-285750">
              <a:buFont typeface="Arial"/>
              <a:buChar char="•"/>
            </a:pPr>
            <a:r>
              <a:rPr lang="fr-FR" b="1">
                <a:solidFill>
                  <a:srgbClr val="0070C0"/>
                </a:solidFill>
                <a:latin typeface="Verdana Pro Black"/>
                <a:cs typeface="Calibri"/>
              </a:rPr>
              <a:t>Open </a:t>
            </a:r>
            <a:r>
              <a:rPr lang="fr-FR" b="1" err="1">
                <a:solidFill>
                  <a:srgbClr val="0070C0"/>
                </a:solidFill>
                <a:latin typeface="Verdana Pro Black"/>
                <a:cs typeface="Calibri"/>
              </a:rPr>
              <a:t>Reservit</a:t>
            </a:r>
            <a:r>
              <a:rPr lang="fr-FR" dirty="0">
                <a:latin typeface="Verdana Pro Black"/>
                <a:cs typeface="Calibri"/>
              </a:rPr>
              <a:t> </a:t>
            </a:r>
            <a:r>
              <a:rPr lang="fr-FR">
                <a:latin typeface="Abadi Extra Light"/>
                <a:cs typeface="Calibri"/>
              </a:rPr>
              <a:t>pour les hôteliers, propriétaires de villages vacances... </a:t>
            </a:r>
          </a:p>
          <a:p>
            <a:pPr marL="285750" indent="-285750">
              <a:buFont typeface="Arial"/>
              <a:buChar char="•"/>
            </a:pPr>
            <a:r>
              <a:rPr lang="fr-FR" b="1">
                <a:solidFill>
                  <a:srgbClr val="0070C0"/>
                </a:solidFill>
                <a:latin typeface="Verdana Pro Black"/>
                <a:cs typeface="Calibri"/>
              </a:rPr>
              <a:t>Addock, open billet</a:t>
            </a:r>
            <a:r>
              <a:rPr lang="fr-FR" dirty="0">
                <a:latin typeface="Verdana Pro Black"/>
                <a:cs typeface="Calibri"/>
              </a:rPr>
              <a:t> </a:t>
            </a:r>
            <a:r>
              <a:rPr lang="fr-FR">
                <a:latin typeface="Abadi Extra Light"/>
                <a:cs typeface="Calibri"/>
              </a:rPr>
              <a:t>pour les prestataires d'activités et de loisirs, producteurs </a:t>
            </a:r>
          </a:p>
          <a:p>
            <a:pPr marL="285750" indent="-285750">
              <a:buFont typeface="Arial"/>
              <a:buChar char="•"/>
            </a:pPr>
            <a:r>
              <a:rPr lang="fr-FR" b="1">
                <a:solidFill>
                  <a:srgbClr val="0070C0"/>
                </a:solidFill>
                <a:latin typeface="Verdana Pro Black" panose="020B0A04030504040204" pitchFamily="34" charset="0"/>
                <a:cs typeface="Calibri"/>
              </a:rPr>
              <a:t>Open Boutique </a:t>
            </a:r>
            <a:r>
              <a:rPr lang="fr-FR">
                <a:latin typeface="Abadi Extra Light"/>
                <a:cs typeface="Calibri"/>
              </a:rPr>
              <a:t>pour les petits commerces </a:t>
            </a:r>
          </a:p>
          <a:p>
            <a:pPr marL="285750" indent="-285750">
              <a:buFont typeface="Arial"/>
              <a:buChar char="•"/>
            </a:pPr>
            <a:r>
              <a:rPr lang="fr-FR" b="1">
                <a:solidFill>
                  <a:srgbClr val="0070C0"/>
                </a:solidFill>
                <a:latin typeface="Verdana Pro Black" panose="020B0A04030504040204" pitchFamily="34" charset="0"/>
                <a:cs typeface="Calibri"/>
              </a:rPr>
              <a:t>Open refuge </a:t>
            </a:r>
            <a:r>
              <a:rPr lang="fr-FR">
                <a:latin typeface="Abadi Extra Light"/>
                <a:cs typeface="Calibri"/>
              </a:rPr>
              <a:t>pour les refuges</a:t>
            </a:r>
          </a:p>
          <a:p>
            <a:pPr marL="285750" indent="-285750">
              <a:buFont typeface="Arial"/>
              <a:buChar char="•"/>
            </a:pPr>
            <a:r>
              <a:rPr lang="fr-FR" b="1">
                <a:solidFill>
                  <a:srgbClr val="0070C0"/>
                </a:solidFill>
                <a:latin typeface="Verdana Pro Black" panose="020B0A04030504040204" pitchFamily="34" charset="0"/>
                <a:cs typeface="Calibri"/>
              </a:rPr>
              <a:t>Open Location de matériel </a:t>
            </a:r>
            <a:r>
              <a:rPr lang="fr-FR">
                <a:latin typeface="Abadi Extra Light"/>
                <a:cs typeface="Calibri"/>
              </a:rPr>
              <a:t>(ski, vélos...) </a:t>
            </a:r>
          </a:p>
          <a:p>
            <a:pPr marL="285750" indent="-285750">
              <a:buFont typeface="Arial"/>
              <a:buChar char="•"/>
            </a:pPr>
            <a:endParaRPr lang="fr-FR">
              <a:cs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74316F-E1B6-4BD9-A4E2-948477F93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668" y="4508904"/>
            <a:ext cx="3799979" cy="212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4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6"/>
          <p:cNvSpPr txBox="1">
            <a:spLocks noGrp="1"/>
          </p:cNvSpPr>
          <p:nvPr>
            <p:ph type="title"/>
          </p:nvPr>
        </p:nvSpPr>
        <p:spPr>
          <a:xfrm>
            <a:off x="3518481" y="-2241"/>
            <a:ext cx="5104509" cy="55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620"/>
            </a:pPr>
            <a:r>
              <a:rPr lang="fr-FR" sz="1600" b="1" i="0" u="none" strike="noStrike" cap="none">
                <a:latin typeface="Verdana"/>
                <a:ea typeface="Verdana"/>
                <a:cs typeface="Verdana"/>
                <a:sym typeface="Verdana"/>
              </a:rPr>
              <a:t>Fonctionnement d’une </a:t>
            </a:r>
            <a:r>
              <a:rPr lang="fr-FR" sz="1600"/>
              <a:t>place </a:t>
            </a:r>
            <a:r>
              <a:rPr lang="fr-FR" sz="1600" b="1" i="0" u="none" strike="noStrike" cap="none">
                <a:latin typeface="Verdana"/>
                <a:ea typeface="Verdana"/>
                <a:cs typeface="Verdana"/>
                <a:sym typeface="Verdana"/>
              </a:rPr>
              <a:t>de </a:t>
            </a:r>
            <a:r>
              <a:rPr lang="fr-FR" sz="1600"/>
              <a:t>marché </a:t>
            </a:r>
            <a:endParaRPr/>
          </a:p>
        </p:txBody>
      </p:sp>
      <p:pic>
        <p:nvPicPr>
          <p:cNvPr id="385" name="Google Shape;38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724" y="2271124"/>
            <a:ext cx="1436677" cy="5109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A4C19E-2600-431B-BE88-A69DD544C398}"/>
              </a:ext>
            </a:extLst>
          </p:cNvPr>
          <p:cNvSpPr txBox="1"/>
          <p:nvPr/>
        </p:nvSpPr>
        <p:spPr>
          <a:xfrm>
            <a:off x="469492" y="754973"/>
            <a:ext cx="1129750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Verdana Pro Black" panose="020B0A04030504040204" pitchFamily="34" charset="0"/>
              </a:rPr>
              <a:t>Les professionnels ne disposent d’aucun outil </a:t>
            </a:r>
            <a:r>
              <a:rPr lang="fr-FR" b="1" dirty="0">
                <a:latin typeface="Verdana Pro Light" panose="020B0304030504040204" pitchFamily="34" charset="0"/>
              </a:rPr>
              <a:t>: </a:t>
            </a:r>
          </a:p>
          <a:p>
            <a:r>
              <a:rPr lang="fr-FR" dirty="0">
                <a:latin typeface="Verdana Pro Light" panose="020B0304030504040204" pitchFamily="34" charset="0"/>
              </a:rPr>
              <a:t>La place de marché met à disposition des outils adaptés à chaque métiers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21B711-5785-46B1-A25B-B434CA84994E}"/>
              </a:ext>
            </a:extLst>
          </p:cNvPr>
          <p:cNvSpPr/>
          <p:nvPr/>
        </p:nvSpPr>
        <p:spPr>
          <a:xfrm>
            <a:off x="3154947" y="-24064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400" b="1">
                <a:latin typeface="Verdana"/>
                <a:ea typeface="Verdana"/>
              </a:rPr>
              <a:t>Les services de la Place de Marché</a:t>
            </a:r>
            <a:endParaRPr lang="fr-FR" sz="24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18C671-9EAF-4DFA-96C3-5020DB3AA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86" y="3007177"/>
            <a:ext cx="1563616" cy="5109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DFBE70-8A9B-4702-A5A8-6688C0E56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725" y="3895737"/>
            <a:ext cx="1269092" cy="4145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2B017F-0961-4196-B806-7BE4FB1A1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388" y="4597498"/>
            <a:ext cx="849766" cy="539458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EFDD986-9DDF-4476-8BC0-8EA1F8EB8436}"/>
              </a:ext>
            </a:extLst>
          </p:cNvPr>
          <p:cNvSpPr/>
          <p:nvPr/>
        </p:nvSpPr>
        <p:spPr>
          <a:xfrm>
            <a:off x="3646793" y="1506089"/>
            <a:ext cx="1313095" cy="4987637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6A1EC84-0E52-4DB3-B521-42523AA0168C}"/>
              </a:ext>
            </a:extLst>
          </p:cNvPr>
          <p:cNvSpPr txBox="1"/>
          <p:nvPr/>
        </p:nvSpPr>
        <p:spPr>
          <a:xfrm>
            <a:off x="3865100" y="3007177"/>
            <a:ext cx="99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Place de </a:t>
            </a:r>
          </a:p>
          <a:p>
            <a:r>
              <a:rPr lang="fr-FR">
                <a:solidFill>
                  <a:schemeClr val="bg1"/>
                </a:solidFill>
              </a:rPr>
              <a:t>Marché</a:t>
            </a:r>
          </a:p>
          <a:p>
            <a:r>
              <a:rPr lang="fr-FR">
                <a:solidFill>
                  <a:schemeClr val="bg1"/>
                </a:solidFill>
              </a:rPr>
              <a:t>(espace virtuel) 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9310B81-8DCF-402D-B92E-10EBBC33B584}"/>
              </a:ext>
            </a:extLst>
          </p:cNvPr>
          <p:cNvSpPr/>
          <p:nvPr/>
        </p:nvSpPr>
        <p:spPr>
          <a:xfrm>
            <a:off x="5680164" y="1495419"/>
            <a:ext cx="1055400" cy="1168765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BCA05FC-E8FF-4F60-8820-B77C81558839}"/>
              </a:ext>
            </a:extLst>
          </p:cNvPr>
          <p:cNvSpPr/>
          <p:nvPr/>
        </p:nvSpPr>
        <p:spPr>
          <a:xfrm>
            <a:off x="5687346" y="2768891"/>
            <a:ext cx="1055400" cy="115190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0FD2C4C-AB51-4835-8B90-C80FA15CE5B5}"/>
              </a:ext>
            </a:extLst>
          </p:cNvPr>
          <p:cNvSpPr/>
          <p:nvPr/>
        </p:nvSpPr>
        <p:spPr>
          <a:xfrm>
            <a:off x="5096380" y="1506090"/>
            <a:ext cx="415788" cy="2389648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694A149-7F9A-4D63-9ED1-E507F13CE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217" y="2674854"/>
            <a:ext cx="305966" cy="31037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BD836DA-378A-4D77-B9BA-E4911CE5A21C}"/>
              </a:ext>
            </a:extLst>
          </p:cNvPr>
          <p:cNvSpPr txBox="1"/>
          <p:nvPr/>
        </p:nvSpPr>
        <p:spPr>
          <a:xfrm>
            <a:off x="5793809" y="1831354"/>
            <a:ext cx="8772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>
                <a:solidFill>
                  <a:schemeClr val="bg1"/>
                </a:solidFill>
              </a:rPr>
              <a:t>Site de destination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D013979-B952-4136-A210-5BDC395FB937}"/>
              </a:ext>
            </a:extLst>
          </p:cNvPr>
          <p:cNvSpPr txBox="1"/>
          <p:nvPr/>
        </p:nvSpPr>
        <p:spPr>
          <a:xfrm>
            <a:off x="5695600" y="3096045"/>
            <a:ext cx="975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>
                <a:solidFill>
                  <a:schemeClr val="bg1"/>
                </a:solidFill>
              </a:rPr>
              <a:t>Site Thématiques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13D22D32-0E97-44F5-A3AF-A57129A07310}"/>
              </a:ext>
            </a:extLst>
          </p:cNvPr>
          <p:cNvSpPr/>
          <p:nvPr/>
        </p:nvSpPr>
        <p:spPr>
          <a:xfrm>
            <a:off x="5117124" y="4153997"/>
            <a:ext cx="415788" cy="115190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EF5E9CE1-3CFD-494C-9092-FC724B31B5F3}"/>
              </a:ext>
            </a:extLst>
          </p:cNvPr>
          <p:cNvSpPr/>
          <p:nvPr/>
        </p:nvSpPr>
        <p:spPr>
          <a:xfrm>
            <a:off x="5695600" y="4153997"/>
            <a:ext cx="1055400" cy="115190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6467D63-B60F-4BDB-9CD8-6F47DD5B45A8}"/>
              </a:ext>
            </a:extLst>
          </p:cNvPr>
          <p:cNvSpPr txBox="1"/>
          <p:nvPr/>
        </p:nvSpPr>
        <p:spPr>
          <a:xfrm>
            <a:off x="5775521" y="4345229"/>
            <a:ext cx="975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>
                <a:solidFill>
                  <a:schemeClr val="bg1"/>
                </a:solidFill>
              </a:rPr>
              <a:t>Distributeurs</a:t>
            </a:r>
          </a:p>
          <a:p>
            <a:r>
              <a:rPr lang="fr-FR" sz="1100" b="1">
                <a:solidFill>
                  <a:schemeClr val="bg1"/>
                </a:solidFill>
              </a:rPr>
              <a:t>&amp;</a:t>
            </a:r>
          </a:p>
          <a:p>
            <a:r>
              <a:rPr lang="fr-FR" sz="1100" b="1">
                <a:solidFill>
                  <a:schemeClr val="bg1"/>
                </a:solidFill>
              </a:rPr>
              <a:t>Comité entreprise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71D1B8A9-2B0B-42DC-BDF2-15C8B209BABC}"/>
              </a:ext>
            </a:extLst>
          </p:cNvPr>
          <p:cNvSpPr/>
          <p:nvPr/>
        </p:nvSpPr>
        <p:spPr>
          <a:xfrm>
            <a:off x="5727919" y="5443733"/>
            <a:ext cx="1055400" cy="115190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BBA06-E113-499F-941E-4EA09014C3C0}"/>
              </a:ext>
            </a:extLst>
          </p:cNvPr>
          <p:cNvSpPr txBox="1"/>
          <p:nvPr/>
        </p:nvSpPr>
        <p:spPr>
          <a:xfrm>
            <a:off x="5807840" y="5831566"/>
            <a:ext cx="975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>
                <a:solidFill>
                  <a:schemeClr val="bg1"/>
                </a:solidFill>
              </a:rPr>
              <a:t>Ventes directes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57BA790-56D0-4292-87A9-61F39DCF3D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2350" y="4597498"/>
            <a:ext cx="562052" cy="214342"/>
          </a:xfrm>
          <a:prstGeom prst="rect">
            <a:avLst/>
          </a:prstGeom>
        </p:spPr>
      </p:pic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F0E0B2FC-C7F7-4F14-A818-07E887341B74}"/>
              </a:ext>
            </a:extLst>
          </p:cNvPr>
          <p:cNvSpPr/>
          <p:nvPr/>
        </p:nvSpPr>
        <p:spPr>
          <a:xfrm>
            <a:off x="736269" y="1923803"/>
            <a:ext cx="2190247" cy="388323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AC14F72-59F5-4062-9BBD-0934627575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2269" y="1324359"/>
            <a:ext cx="1914792" cy="27531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6DFDA7D-0882-4029-9B2B-C527EE794C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2269" y="4106048"/>
            <a:ext cx="240203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45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E8602C6-6A77-43D0-AAF6-AF84DB77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NOTRE ENGAGEMENT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47D7E4-6730-4B21-ABA5-A9882B984C70}"/>
              </a:ext>
            </a:extLst>
          </p:cNvPr>
          <p:cNvSpPr/>
          <p:nvPr/>
        </p:nvSpPr>
        <p:spPr>
          <a:xfrm>
            <a:off x="5722374" y="-71868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940FB2F-E2AA-4DA5-9E86-404D3F4660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76" y="669379"/>
            <a:ext cx="3105847" cy="1572743"/>
          </a:xfrm>
          <a:prstGeom prst="rect">
            <a:avLst/>
          </a:prstGeo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91DA22F-EB78-4BBB-9DE1-73BC7CE312B4}"/>
              </a:ext>
            </a:extLst>
          </p:cNvPr>
          <p:cNvSpPr txBox="1">
            <a:spLocks/>
          </p:cNvSpPr>
          <p:nvPr/>
        </p:nvSpPr>
        <p:spPr>
          <a:xfrm>
            <a:off x="602024" y="1260593"/>
            <a:ext cx="3391207" cy="55572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600" kern="1200" baseline="0">
                <a:solidFill>
                  <a:schemeClr val="tx1"/>
                </a:solidFill>
                <a:latin typeface="C+Bold"/>
                <a:ea typeface="+mn-ea"/>
                <a:cs typeface="C+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" charset="0"/>
                <a:ea typeface="Futura" charset="0"/>
                <a:cs typeface="Futura" charset="0"/>
              </a:rPr>
              <a:t>RENAÎTRE ICI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B7AD6B4-C2E0-4823-925D-ADBAD1D4B3BC}"/>
              </a:ext>
            </a:extLst>
          </p:cNvPr>
          <p:cNvSpPr txBox="1"/>
          <p:nvPr/>
        </p:nvSpPr>
        <p:spPr>
          <a:xfrm>
            <a:off x="5879264" y="33322"/>
            <a:ext cx="581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Les enjeux </a:t>
            </a:r>
          </a:p>
        </p:txBody>
      </p:sp>
      <p:pic>
        <p:nvPicPr>
          <p:cNvPr id="6" name="Image 5" descr="Une image contenant eau, extérieur, bateau, rivière&#10;&#10;Description générée automatiquement">
            <a:extLst>
              <a:ext uri="{FF2B5EF4-FFF2-40B4-BE49-F238E27FC236}">
                <a16:creationId xmlns:a16="http://schemas.microsoft.com/office/drawing/2014/main" id="{C6D66762-483C-45C0-8CC0-971F57E3B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106" y="-828235"/>
            <a:ext cx="5191114" cy="79557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3849370-372A-4B12-8347-25311B9B0A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76" y="821779"/>
            <a:ext cx="3105847" cy="1572743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09E4773F-00D5-4398-A7E3-32398285B0B4}"/>
              </a:ext>
            </a:extLst>
          </p:cNvPr>
          <p:cNvSpPr txBox="1">
            <a:spLocks/>
          </p:cNvSpPr>
          <p:nvPr/>
        </p:nvSpPr>
        <p:spPr>
          <a:xfrm>
            <a:off x="754424" y="1412993"/>
            <a:ext cx="3391207" cy="55572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600" kern="1200" baseline="0">
                <a:solidFill>
                  <a:schemeClr val="tx1"/>
                </a:solidFill>
                <a:latin typeface="C+Bold"/>
                <a:ea typeface="+mn-ea"/>
                <a:cs typeface="C+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" charset="0"/>
                <a:ea typeface="Futura" charset="0"/>
                <a:cs typeface="Futura" charset="0"/>
              </a:rPr>
              <a:t>RENAÎTRE ICI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92B5F1-7339-4230-8368-F14F56C24C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16" y="6063648"/>
            <a:ext cx="1608766" cy="529833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BABEB6C-E536-44A5-B938-EE3A6115D219}"/>
              </a:ext>
            </a:extLst>
          </p:cNvPr>
          <p:cNvSpPr txBox="1"/>
          <p:nvPr/>
        </p:nvSpPr>
        <p:spPr>
          <a:xfrm>
            <a:off x="5536346" y="695511"/>
            <a:ext cx="6154994" cy="66787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fr-FR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 Pro Black" panose="020B0A04030504040204" pitchFamily="34" charset="0"/>
              </a:rPr>
              <a:t>Territoires :</a:t>
            </a:r>
            <a:r>
              <a:rPr lang="fr-FR" sz="2000" u="sng" dirty="0">
                <a:solidFill>
                  <a:srgbClr val="0070C0"/>
                </a:solidFill>
                <a:latin typeface="Verdana Pro Black" panose="020B0A04030504040204" pitchFamily="34" charset="0"/>
              </a:rPr>
              <a:t> </a:t>
            </a:r>
            <a:endParaRPr lang="fr-FR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 Pro Black" panose="020B0A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Verdana Pro Black"/>
              </a:rPr>
              <a:t>Professionnaliser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 Pro Light"/>
              </a:rPr>
              <a:t> les prestataires d'offres touristiques concernant la réservation en ligne.</a:t>
            </a:r>
            <a:endParaRPr lang="fr-F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 Pro Light"/>
            </a:endParaRPr>
          </a:p>
          <a:p>
            <a:pPr marL="285750" indent="-285750" defTabSz="457200">
              <a:buFont typeface="Wingdings"/>
              <a:buChar char="ü"/>
              <a:defRPr/>
            </a:pPr>
            <a:r>
              <a:rPr lang="fr-FR" sz="1600" b="1" dirty="0">
                <a:solidFill>
                  <a:srgbClr val="0070C0"/>
                </a:solidFill>
                <a:latin typeface="Verdana Pro Black"/>
                <a:cs typeface="Calibri"/>
              </a:rPr>
              <a:t>Digitaliser</a:t>
            </a:r>
            <a:r>
              <a:rPr lang="fr-FR" sz="1600" dirty="0">
                <a:latin typeface="Verdana Pro Light"/>
                <a:cs typeface="Calibri"/>
              </a:rPr>
              <a:t> l'offre touristique d'un territoire</a:t>
            </a:r>
            <a:endParaRPr lang="fr-FR" sz="1600" dirty="0">
              <a:solidFill>
                <a:srgbClr val="000000"/>
              </a:solidFill>
              <a:latin typeface="Verdana Pro Light"/>
              <a:cs typeface="Calibri"/>
            </a:endParaRPr>
          </a:p>
          <a:p>
            <a:pPr marL="285750" indent="-285750" defTabSz="457200">
              <a:buFont typeface="Wingdings"/>
              <a:buChar char="ü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Verdana Pro Black"/>
                <a:cs typeface="Calibri"/>
              </a:rPr>
              <a:t>Renforcer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 Pro Black"/>
                <a:cs typeface="Calibri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 Pro Light"/>
                <a:cs typeface="Calibri"/>
              </a:rPr>
              <a:t>l’attractivité des territoires</a:t>
            </a:r>
            <a:endParaRPr lang="fr-F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 Pro Light"/>
              <a:cs typeface="Calibri"/>
            </a:endParaRPr>
          </a:p>
          <a:p>
            <a:pPr marL="285750" indent="-285750" defTabSz="457200">
              <a:buFont typeface="Wingdings"/>
              <a:buChar char="ü"/>
              <a:defRPr/>
            </a:pPr>
            <a:r>
              <a:rPr lang="fr-FR" sz="1600" b="1" dirty="0">
                <a:solidFill>
                  <a:srgbClr val="0070C0"/>
                </a:solidFill>
                <a:latin typeface="Verdana Pro Black"/>
                <a:cs typeface="Calibri"/>
              </a:rPr>
              <a:t>Ecosystème technique</a:t>
            </a:r>
            <a:r>
              <a:rPr lang="fr-FR" sz="1600" b="1" dirty="0">
                <a:latin typeface="Verdana Pro Black"/>
                <a:cs typeface="Calibri"/>
              </a:rPr>
              <a:t> </a:t>
            </a:r>
            <a:r>
              <a:rPr lang="fr-FR" sz="1600" dirty="0">
                <a:latin typeface="Verdana Pro Light"/>
                <a:cs typeface="Calibri"/>
              </a:rPr>
              <a:t>permettant de mettre en réseaux tous les acteurs d'un territoire via le web</a:t>
            </a:r>
          </a:p>
          <a:p>
            <a:pPr defTabSz="457200">
              <a:defRPr/>
            </a:pPr>
            <a:endParaRPr lang="fr-FR" sz="1600" dirty="0">
              <a:latin typeface="Verdana Pro Light" panose="020B0304030504040204" pitchFamily="34" charset="0"/>
              <a:cs typeface="Calibri"/>
            </a:endParaRPr>
          </a:p>
          <a:p>
            <a:pPr defTabSz="457200">
              <a:defRPr/>
            </a:pPr>
            <a:r>
              <a:rPr lang="fr-FR" sz="2000" b="1" u="sng" dirty="0">
                <a:solidFill>
                  <a:srgbClr val="0070C0"/>
                </a:solidFill>
                <a:latin typeface="Verdana Pro Black" panose="020B0A04030504040204" pitchFamily="34" charset="0"/>
                <a:cs typeface="Calibri"/>
              </a:rPr>
              <a:t>Client : </a:t>
            </a:r>
            <a:endParaRPr lang="fr-FR" sz="2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 Pro Black" panose="020B0A04030504040204" pitchFamily="34" charset="0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Verdana Pro Black"/>
                <a:cs typeface="Calibri"/>
              </a:rPr>
              <a:t>Simplifier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 Pro Light"/>
                <a:cs typeface="Calibri"/>
              </a:rPr>
              <a:t> le parcours client</a:t>
            </a:r>
            <a:endParaRPr lang="fr-F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 Pro Light"/>
              <a:cs typeface="Calibri"/>
            </a:endParaRPr>
          </a:p>
          <a:p>
            <a:pPr marL="285750" indent="-285750" defTabSz="457200">
              <a:buFont typeface="Wingdings"/>
              <a:buChar char="ü"/>
              <a:defRPr/>
            </a:pPr>
            <a:r>
              <a:rPr lang="fr-FR" sz="1600" b="1" dirty="0">
                <a:solidFill>
                  <a:srgbClr val="0070C0"/>
                </a:solidFill>
                <a:latin typeface="Verdana Pro Black"/>
                <a:ea typeface="+mn-lt"/>
                <a:cs typeface="+mn-lt"/>
              </a:rPr>
              <a:t>Faciliter</a:t>
            </a:r>
            <a:r>
              <a:rPr lang="fr-FR" sz="1600" dirty="0">
                <a:latin typeface="Verdana Pro Light"/>
                <a:ea typeface="+mn-lt"/>
                <a:cs typeface="+mn-lt"/>
              </a:rPr>
              <a:t> la réservation et l'acte d'achat en vente directe</a:t>
            </a:r>
          </a:p>
          <a:p>
            <a:pPr marL="285750" indent="-285750" defTabSz="457200">
              <a:buFont typeface="Wingdings"/>
              <a:buChar char="ü"/>
              <a:defRPr/>
            </a:pPr>
            <a:r>
              <a:rPr lang="fr-FR" sz="1600" b="1" dirty="0">
                <a:solidFill>
                  <a:srgbClr val="0070C0"/>
                </a:solidFill>
                <a:latin typeface="Verdana Pro Black"/>
                <a:ea typeface="+mn-lt"/>
                <a:cs typeface="+mn-lt"/>
              </a:rPr>
              <a:t>Obtenir </a:t>
            </a:r>
            <a:r>
              <a:rPr lang="fr-FR" sz="1600" dirty="0">
                <a:latin typeface="Verdana Pro Light"/>
                <a:ea typeface="+mn-lt"/>
                <a:cs typeface="+mn-lt"/>
              </a:rPr>
              <a:t>une offre diversifiée et attractive en ligne</a:t>
            </a:r>
          </a:p>
          <a:p>
            <a:pPr marL="285750" indent="-285750" defTabSz="457200">
              <a:buFont typeface="Wingdings"/>
              <a:buChar char="ü"/>
              <a:defRPr/>
            </a:pPr>
            <a:endParaRPr lang="fr-FR" sz="1600" b="1" dirty="0">
              <a:solidFill>
                <a:srgbClr val="0070C0"/>
              </a:solidFill>
              <a:latin typeface="Verdana Pro Light" panose="020B0304030504040204" pitchFamily="34" charset="0"/>
              <a:ea typeface="+mn-lt"/>
              <a:cs typeface="+mn-lt"/>
            </a:endParaRPr>
          </a:p>
          <a:p>
            <a:pPr defTabSz="457200">
              <a:defRPr/>
            </a:pPr>
            <a:r>
              <a:rPr lang="fr-FR" sz="2000" b="1" u="sng" dirty="0">
                <a:solidFill>
                  <a:srgbClr val="0070C0"/>
                </a:solidFill>
                <a:latin typeface="Verdana Pro Black" panose="020B0A04030504040204" pitchFamily="34" charset="0"/>
                <a:ea typeface="+mn-lt"/>
                <a:cs typeface="+mn-lt"/>
              </a:rPr>
              <a:t>Professionnel </a:t>
            </a:r>
            <a:r>
              <a:rPr lang="fr-FR" sz="2000" u="sng" dirty="0">
                <a:solidFill>
                  <a:srgbClr val="0070C0"/>
                </a:solidFill>
                <a:latin typeface="Verdana Pro Black" panose="020B0A04030504040204" pitchFamily="34" charset="0"/>
                <a:ea typeface="+mn-lt"/>
                <a:cs typeface="+mn-lt"/>
              </a:rPr>
              <a:t>: </a:t>
            </a:r>
          </a:p>
          <a:p>
            <a:pPr marL="285750" indent="-285750" defTabSz="457200">
              <a:buFont typeface="Wingdings"/>
              <a:buChar char="ü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Verdana Pro Black"/>
                <a:cs typeface="Calibri"/>
              </a:rPr>
              <a:t>Favoriser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 Pro Light"/>
                <a:cs typeface="Calibri"/>
              </a:rPr>
              <a:t> la vente directe</a:t>
            </a:r>
            <a:r>
              <a:rPr lang="fr-FR" sz="1600" dirty="0">
                <a:latin typeface="Verdana Pro Light"/>
                <a:cs typeface="Calibri"/>
              </a:rPr>
              <a:t> </a:t>
            </a:r>
            <a:endParaRPr lang="fr-FR" sz="1600" dirty="0">
              <a:latin typeface="Verdana Pro Light" panose="020B0304030504040204" pitchFamily="34" charset="0"/>
              <a:cs typeface="Calibri"/>
            </a:endParaRPr>
          </a:p>
          <a:p>
            <a:pPr marL="285750" indent="-285750" defTabSz="457200">
              <a:buFont typeface="Wingdings"/>
              <a:buChar char="ü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Verdana Pro Black"/>
                <a:cs typeface="Calibri"/>
              </a:rPr>
              <a:t>Maîtriser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 Pro Light"/>
                <a:cs typeface="Calibri"/>
              </a:rPr>
              <a:t> sa commercialisation </a:t>
            </a:r>
            <a:endParaRPr lang="fr-F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 Pro Light"/>
              <a:cs typeface="Calibri"/>
            </a:endParaRPr>
          </a:p>
          <a:p>
            <a:pPr marL="285750" indent="-285750" defTabSz="457200">
              <a:buFont typeface="Wingdings"/>
              <a:buChar char="ü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Verdana Pro Black"/>
                <a:cs typeface="Calibri"/>
              </a:rPr>
              <a:t>Accéder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Verdana Pro Light"/>
                <a:cs typeface="Calibri"/>
              </a:rPr>
              <a:t>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 Pro Light"/>
                <a:cs typeface="Calibri"/>
              </a:rPr>
              <a:t>à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 Pro Light"/>
                <a:cs typeface="Calibri"/>
              </a:rPr>
              <a:t> une visibilité plus forte</a:t>
            </a:r>
            <a:r>
              <a:rPr lang="fr-FR" sz="1600" dirty="0">
                <a:latin typeface="Verdana Pro Light"/>
                <a:cs typeface="Calibri"/>
              </a:rPr>
              <a:t> </a:t>
            </a:r>
          </a:p>
          <a:p>
            <a:pPr marL="285750" indent="-285750" defTabSz="457200">
              <a:buFont typeface="Wingdings"/>
              <a:buChar char="ü"/>
              <a:defRPr/>
            </a:pPr>
            <a:r>
              <a:rPr lang="fr-FR" sz="1600" dirty="0">
                <a:solidFill>
                  <a:schemeClr val="accent2"/>
                </a:solidFill>
                <a:latin typeface="Verdana Pro Black"/>
                <a:cs typeface="Calibri"/>
              </a:rPr>
              <a:t>Performance</a:t>
            </a:r>
            <a:r>
              <a:rPr lang="fr-FR" sz="1600" dirty="0">
                <a:latin typeface="Verdana Pro Light"/>
                <a:cs typeface="Calibri"/>
              </a:rPr>
              <a:t> de la gestion de ses disponibilités (1 seul planning)</a:t>
            </a:r>
          </a:p>
          <a:p>
            <a:pPr defTabSz="457200">
              <a:defRPr/>
            </a:pPr>
            <a:endParaRPr lang="fr-FR" sz="1600" b="1" dirty="0">
              <a:latin typeface="Verdana Pro Light" panose="020B0304030504040204" pitchFamily="34" charset="0"/>
              <a:ea typeface="+mn-lt"/>
              <a:cs typeface="+mn-lt"/>
            </a:endParaRPr>
          </a:p>
          <a:p>
            <a:pPr defTabSz="457200">
              <a:defRPr/>
            </a:pPr>
            <a:r>
              <a:rPr lang="fr-FR" sz="1600" b="1" dirty="0">
                <a:solidFill>
                  <a:srgbClr val="2683C6"/>
                </a:solidFill>
                <a:latin typeface="Verdana Pro Black"/>
                <a:cs typeface="Calibri"/>
              </a:rPr>
              <a:t>ART</a:t>
            </a:r>
            <a:r>
              <a:rPr lang="fr-FR" sz="1400" b="1" dirty="0">
                <a:latin typeface="Verdana Pro Light"/>
                <a:ea typeface="+mn-lt"/>
                <a:cs typeface="+mn-lt"/>
              </a:rPr>
              <a:t> : </a:t>
            </a:r>
            <a:r>
              <a:rPr lang="fr-FR" sz="1400" dirty="0">
                <a:latin typeface="Verdana Pro Light"/>
                <a:ea typeface="+mn-lt"/>
                <a:cs typeface="+mn-lt"/>
              </a:rPr>
              <a:t>travailler en réseau avec l’ensemble des partenaires au service de l’économie des territoires, notamment ceux qui disposent d'une offre diffuse (de très belles offres mais pas de "gros" opérateurs : ACCOR, Club </a:t>
            </a:r>
            <a:r>
              <a:rPr lang="fr-FR" sz="1400" dirty="0" err="1">
                <a:latin typeface="Verdana Pro Light"/>
                <a:ea typeface="+mn-lt"/>
                <a:cs typeface="+mn-lt"/>
              </a:rPr>
              <a:t>med</a:t>
            </a:r>
            <a:r>
              <a:rPr lang="fr-FR" sz="1400" dirty="0">
                <a:latin typeface="Verdana Pro Light"/>
                <a:ea typeface="+mn-lt"/>
                <a:cs typeface="+mn-lt"/>
              </a:rPr>
              <a:t>, )</a:t>
            </a:r>
          </a:p>
          <a:p>
            <a:pPr marL="285750" indent="-285750" defTabSz="457200">
              <a:buFont typeface="Wingdings"/>
              <a:buChar char="ü"/>
              <a:defRPr/>
            </a:pPr>
            <a:endParaRPr lang="fr-FR" dirty="0">
              <a:latin typeface="Abadi Extra Light"/>
              <a:ea typeface="+mn-lt"/>
              <a:cs typeface="+mn-lt"/>
            </a:endParaRPr>
          </a:p>
          <a:p>
            <a:pPr marL="285750" indent="-285750" defTabSz="457200">
              <a:buFont typeface="Wingdings"/>
              <a:buChar char="ü"/>
              <a:defRPr/>
            </a:pPr>
            <a:endParaRPr lang="fr-FR" dirty="0">
              <a:latin typeface="Abadi Extra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78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extérieur, nature, eau, chute d’eau&#10;&#10;Description générée automatiquement">
            <a:extLst>
              <a:ext uri="{FF2B5EF4-FFF2-40B4-BE49-F238E27FC236}">
                <a16:creationId xmlns:a16="http://schemas.microsoft.com/office/drawing/2014/main" id="{B6666DDA-722C-41D8-A8A4-2DF88B6AB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1" y="0"/>
            <a:ext cx="4576572" cy="6858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E8602C6-6A77-43D0-AAF6-AF84DB77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NOTRE ENGAGEMENT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47D7E4-6730-4B21-ABA5-A9882B984C70}"/>
              </a:ext>
            </a:extLst>
          </p:cNvPr>
          <p:cNvSpPr/>
          <p:nvPr/>
        </p:nvSpPr>
        <p:spPr>
          <a:xfrm>
            <a:off x="5722374" y="-71868"/>
            <a:ext cx="6154993" cy="555728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91DA22F-EB78-4BBB-9DE1-73BC7CE312B4}"/>
              </a:ext>
            </a:extLst>
          </p:cNvPr>
          <p:cNvSpPr txBox="1">
            <a:spLocks/>
          </p:cNvSpPr>
          <p:nvPr/>
        </p:nvSpPr>
        <p:spPr>
          <a:xfrm>
            <a:off x="602024" y="1260593"/>
            <a:ext cx="3391207" cy="55572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600" kern="1200" baseline="0">
                <a:solidFill>
                  <a:schemeClr val="tx1"/>
                </a:solidFill>
                <a:latin typeface="C+Bold"/>
                <a:ea typeface="+mn-ea"/>
                <a:cs typeface="C+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" charset="0"/>
                <a:ea typeface="Futura" charset="0"/>
                <a:cs typeface="Futura" charset="0"/>
              </a:rPr>
              <a:t>RENAÎTRE ICI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3849370-372A-4B12-8347-25311B9B0A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196" y="821779"/>
            <a:ext cx="3105847" cy="15727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55C854-0254-4E90-99FD-F3D48995C0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16" y="6063648"/>
            <a:ext cx="1608766" cy="5298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A42AF8-8CCF-4C54-847B-16947A96C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7670" y="1538456"/>
            <a:ext cx="3124436" cy="172079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0AFE1A8-28BC-4C01-9A45-1A668F9A3697}"/>
              </a:ext>
            </a:extLst>
          </p:cNvPr>
          <p:cNvSpPr txBox="1"/>
          <p:nvPr/>
        </p:nvSpPr>
        <p:spPr>
          <a:xfrm>
            <a:off x="5879264" y="33322"/>
            <a:ext cx="581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Les partenaires engagés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3262E6-1DA8-4740-B962-0883C9C58BDB}"/>
              </a:ext>
            </a:extLst>
          </p:cNvPr>
          <p:cNvSpPr txBox="1"/>
          <p:nvPr/>
        </p:nvSpPr>
        <p:spPr>
          <a:xfrm>
            <a:off x="4958898" y="1356946"/>
            <a:ext cx="530099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b="1" dirty="0">
                <a:solidFill>
                  <a:schemeClr val="accent2"/>
                </a:solidFill>
                <a:latin typeface="Verdana Pro Black" panose="020B0A04030504040204" pitchFamily="34" charset="0"/>
                <a:ea typeface="Segoe UI"/>
                <a:cs typeface="Segoe UI"/>
              </a:rPr>
              <a:t>Partenaires de la Place de marché</a:t>
            </a:r>
            <a:r>
              <a:rPr lang="en-US" dirty="0">
                <a:solidFill>
                  <a:schemeClr val="accent2"/>
                </a:solidFill>
                <a:latin typeface="Verdana Pro Black" panose="020B0A04030504040204" pitchFamily="34" charset="0"/>
                <a:ea typeface="Segoe UI"/>
                <a:cs typeface="Segoe UI"/>
              </a:rPr>
              <a:t> </a:t>
            </a:r>
            <a:r>
              <a:rPr lang="en-US" b="1" dirty="0">
                <a:solidFill>
                  <a:schemeClr val="accent2"/>
                </a:solidFill>
                <a:latin typeface="Verdana Pro Black" panose="020B0A04030504040204" pitchFamily="34" charset="0"/>
                <a:ea typeface="Segoe UI"/>
                <a:cs typeface="Segoe UI"/>
              </a:rPr>
              <a:t>:</a:t>
            </a:r>
            <a:r>
              <a:rPr lang="en-US" dirty="0">
                <a:solidFill>
                  <a:schemeClr val="accent2"/>
                </a:solidFill>
                <a:latin typeface="Verdana Pro Black" panose="020B0A04030504040204" pitchFamily="34" charset="0"/>
                <a:ea typeface="Segoe UI"/>
                <a:cs typeface="Segoe UI"/>
              </a:rPr>
              <a:t>​</a:t>
            </a:r>
          </a:p>
          <a:p>
            <a:endParaRPr lang="en-US" b="1" dirty="0">
              <a:solidFill>
                <a:schemeClr val="accent2"/>
              </a:solidFill>
              <a:latin typeface="Verdana Pro Black" panose="020B0A04030504040204" pitchFamily="34" charset="0"/>
              <a:ea typeface="Segoe UI"/>
              <a:cs typeface="Segoe UI"/>
            </a:endParaRPr>
          </a:p>
          <a:p>
            <a:r>
              <a:rPr lang="en-US" b="1" dirty="0" err="1">
                <a:solidFill>
                  <a:schemeClr val="accent2"/>
                </a:solidFill>
                <a:latin typeface="Verdana Pro Black" panose="020B0A04030504040204" pitchFamily="34" charset="0"/>
                <a:ea typeface="Segoe UI"/>
                <a:cs typeface="Segoe UI"/>
              </a:rPr>
              <a:t>En</a:t>
            </a:r>
            <a:r>
              <a:rPr lang="en-US" b="1" dirty="0">
                <a:solidFill>
                  <a:schemeClr val="accent2"/>
                </a:solidFill>
                <a:latin typeface="Verdana Pro Black" panose="020B0A04030504040204" pitchFamily="34" charset="0"/>
                <a:ea typeface="Segoe UI"/>
                <a:cs typeface="Segoe UI"/>
              </a:rPr>
              <a:t> direct :</a:t>
            </a:r>
            <a:endParaRPr lang="fr-FR" dirty="0">
              <a:solidFill>
                <a:schemeClr val="accent2"/>
              </a:solidFill>
              <a:latin typeface="Verdana Pro Black" panose="020B0A04030504040204" pitchFamily="34" charset="0"/>
              <a:ea typeface="Segoe UI"/>
              <a:cs typeface="Calibri"/>
            </a:endParaRPr>
          </a:p>
          <a:p>
            <a:r>
              <a:rPr lang="en-US" b="1" dirty="0">
                <a:solidFill>
                  <a:srgbClr val="13599B"/>
                </a:solidFill>
                <a:latin typeface="Verdana Pro Light" panose="020B0304030504040204" pitchFamily="34" charset="0"/>
                <a:ea typeface="Segoe UI"/>
                <a:cs typeface="Segoe UI"/>
              </a:rPr>
              <a:t>      7 </a:t>
            </a:r>
            <a:r>
              <a:rPr lang="en-US" dirty="0" err="1">
                <a:latin typeface="Verdana Pro Light" panose="020B0304030504040204" pitchFamily="34" charset="0"/>
                <a:ea typeface="Segoe UI"/>
                <a:cs typeface="Segoe UI"/>
              </a:rPr>
              <a:t>Départements</a:t>
            </a:r>
            <a:r>
              <a:rPr lang="en-US" dirty="0">
                <a:latin typeface="Verdana Pro Light" panose="020B0304030504040204" pitchFamily="34" charset="0"/>
                <a:ea typeface="Segoe UI"/>
                <a:cs typeface="Segoe UI"/>
              </a:rPr>
              <a:t> </a:t>
            </a:r>
            <a:endParaRPr lang="fr-FR" dirty="0">
              <a:latin typeface="Verdana Pro Light" panose="020B0304030504040204" pitchFamily="34" charset="0"/>
              <a:ea typeface="Segoe UI"/>
              <a:cs typeface="Calibri"/>
            </a:endParaRPr>
          </a:p>
          <a:p>
            <a:r>
              <a:rPr lang="en-US" b="1" dirty="0">
                <a:solidFill>
                  <a:srgbClr val="13599B"/>
                </a:solidFill>
                <a:latin typeface="Verdana Pro Light" panose="020B0304030504040204" pitchFamily="34" charset="0"/>
                <a:ea typeface="Segoe UI"/>
                <a:cs typeface="Segoe UI"/>
              </a:rPr>
              <a:t>    27</a:t>
            </a:r>
            <a:r>
              <a:rPr lang="en-US" dirty="0">
                <a:solidFill>
                  <a:srgbClr val="13599B"/>
                </a:solidFill>
                <a:latin typeface="Verdana Pro Light" panose="020B0304030504040204" pitchFamily="34" charset="0"/>
                <a:ea typeface="Segoe UI"/>
                <a:cs typeface="Segoe UI"/>
              </a:rPr>
              <a:t> </a:t>
            </a:r>
            <a:r>
              <a:rPr lang="en-US" dirty="0">
                <a:latin typeface="Verdana Pro Light" panose="020B0304030504040204" pitchFamily="34" charset="0"/>
                <a:ea typeface="Segoe UI"/>
                <a:cs typeface="Segoe UI"/>
              </a:rPr>
              <a:t>offices de Tourisme</a:t>
            </a:r>
            <a:endParaRPr lang="fr-FR" dirty="0">
              <a:latin typeface="Verdana Pro Light" panose="020B0304030504040204" pitchFamily="34" charset="0"/>
              <a:ea typeface="Segoe UI"/>
              <a:cs typeface="Calibri"/>
            </a:endParaRPr>
          </a:p>
          <a:p>
            <a:r>
              <a:rPr lang="en-US" b="1" dirty="0" err="1">
                <a:solidFill>
                  <a:schemeClr val="accent2"/>
                </a:solidFill>
                <a:latin typeface="Verdana Pro Black" panose="020B0A04030504040204" pitchFamily="34" charset="0"/>
                <a:ea typeface="Segoe UI"/>
                <a:cs typeface="Segoe UI"/>
              </a:rPr>
              <a:t>Affiliés</a:t>
            </a:r>
            <a:r>
              <a:rPr lang="en-US" b="1" dirty="0">
                <a:solidFill>
                  <a:schemeClr val="accent2"/>
                </a:solidFill>
                <a:latin typeface="Verdana Pro Black" panose="020B0A04030504040204" pitchFamily="34" charset="0"/>
                <a:ea typeface="Segoe UI"/>
                <a:cs typeface="Segoe UI"/>
              </a:rPr>
              <a:t> :</a:t>
            </a:r>
            <a:r>
              <a:rPr lang="en-US" b="1" dirty="0">
                <a:solidFill>
                  <a:schemeClr val="accent2"/>
                </a:solidFill>
                <a:latin typeface="Verdana Pro Light" panose="020B0304030504040204" pitchFamily="34" charset="0"/>
                <a:ea typeface="Segoe UI"/>
                <a:cs typeface="Segoe UI"/>
              </a:rPr>
              <a:t> </a:t>
            </a:r>
            <a:endParaRPr lang="fr-FR" dirty="0">
              <a:solidFill>
                <a:schemeClr val="accent2"/>
              </a:solidFill>
              <a:latin typeface="Verdana Pro Light" panose="020B0304030504040204" pitchFamily="34" charset="0"/>
              <a:ea typeface="Segoe UI"/>
              <a:cs typeface="Calibri"/>
            </a:endParaRPr>
          </a:p>
          <a:p>
            <a:r>
              <a:rPr lang="en-US" b="1" dirty="0">
                <a:solidFill>
                  <a:srgbClr val="13599B"/>
                </a:solidFill>
                <a:latin typeface="Verdana Pro Light" panose="020B0304030504040204" pitchFamily="34" charset="0"/>
                <a:ea typeface="Segoe UI"/>
                <a:cs typeface="Segoe UI"/>
              </a:rPr>
              <a:t>      3 </a:t>
            </a:r>
            <a:r>
              <a:rPr lang="en-US" dirty="0" err="1">
                <a:latin typeface="Verdana Pro Light" panose="020B0304030504040204" pitchFamily="34" charset="0"/>
                <a:ea typeface="Segoe UI"/>
                <a:cs typeface="Segoe UI"/>
              </a:rPr>
              <a:t>départements</a:t>
            </a:r>
            <a:endParaRPr lang="en-US" dirty="0">
              <a:latin typeface="Verdana Pro Light" panose="020B0304030504040204" pitchFamily="34" charset="0"/>
              <a:ea typeface="Segoe UI"/>
              <a:cs typeface="Segoe UI"/>
            </a:endParaRPr>
          </a:p>
          <a:p>
            <a:r>
              <a:rPr lang="en-US" dirty="0">
                <a:solidFill>
                  <a:srgbClr val="13599B"/>
                </a:solidFill>
                <a:latin typeface="Verdana Pro Light" panose="020B0304030504040204" pitchFamily="34" charset="0"/>
                <a:cs typeface="Segoe UI"/>
              </a:rPr>
              <a:t>     </a:t>
            </a:r>
            <a:r>
              <a:rPr lang="en-US" b="1" dirty="0">
                <a:solidFill>
                  <a:srgbClr val="13599B"/>
                </a:solidFill>
                <a:latin typeface="Verdana Pro Light" panose="020B0304030504040204" pitchFamily="34" charset="0"/>
                <a:cs typeface="Segoe UI"/>
              </a:rPr>
              <a:t> Parcs </a:t>
            </a:r>
            <a:r>
              <a:rPr lang="en-US" b="1" dirty="0" err="1">
                <a:solidFill>
                  <a:srgbClr val="13599B"/>
                </a:solidFill>
                <a:latin typeface="Verdana Pro Light" panose="020B0304030504040204" pitchFamily="34" charset="0"/>
                <a:cs typeface="Segoe UI"/>
              </a:rPr>
              <a:t>nationaux</a:t>
            </a:r>
            <a:r>
              <a:rPr lang="en-US" dirty="0">
                <a:solidFill>
                  <a:srgbClr val="13599B"/>
                </a:solidFill>
                <a:latin typeface="Verdana Pro Light" panose="020B0304030504040204" pitchFamily="34" charset="0"/>
                <a:cs typeface="Segoe UI"/>
              </a:rPr>
              <a:t>  : </a:t>
            </a:r>
            <a:r>
              <a:rPr lang="en-US" dirty="0" err="1">
                <a:latin typeface="Verdana Pro Light" panose="020B0304030504040204" pitchFamily="34" charset="0"/>
                <a:cs typeface="Segoe UI"/>
              </a:rPr>
              <a:t>Vanoise</a:t>
            </a:r>
            <a:r>
              <a:rPr lang="en-US" dirty="0">
                <a:latin typeface="Verdana Pro Light" panose="020B0304030504040204" pitchFamily="34" charset="0"/>
                <a:cs typeface="Segoe UI"/>
              </a:rPr>
              <a:t> et </a:t>
            </a:r>
            <a:r>
              <a:rPr lang="en-US" dirty="0" err="1">
                <a:latin typeface="Verdana Pro Light" panose="020B0304030504040204" pitchFamily="34" charset="0"/>
                <a:cs typeface="Segoe UI"/>
              </a:rPr>
              <a:t>Ecrins</a:t>
            </a:r>
            <a:endParaRPr lang="en-US" dirty="0">
              <a:latin typeface="Verdana Pro Light" panose="020B0304030504040204" pitchFamily="34" charset="0"/>
              <a:cs typeface="Segoe UI"/>
            </a:endParaRPr>
          </a:p>
          <a:p>
            <a:r>
              <a:rPr lang="en-US" dirty="0">
                <a:solidFill>
                  <a:srgbClr val="13599B"/>
                </a:solidFill>
                <a:latin typeface="Verdana Pro Light" panose="020B0304030504040204" pitchFamily="34" charset="0"/>
                <a:cs typeface="Segoe UI"/>
              </a:rPr>
              <a:t>      </a:t>
            </a:r>
            <a:r>
              <a:rPr lang="en-US" b="1" dirty="0">
                <a:solidFill>
                  <a:srgbClr val="13599B"/>
                </a:solidFill>
                <a:latin typeface="Verdana Pro Light" panose="020B0304030504040204" pitchFamily="34" charset="0"/>
                <a:cs typeface="Segoe UI"/>
              </a:rPr>
              <a:t>16 </a:t>
            </a:r>
            <a:r>
              <a:rPr lang="en-US" dirty="0">
                <a:latin typeface="Verdana Pro Light" panose="020B0304030504040204" pitchFamily="34" charset="0"/>
                <a:cs typeface="Segoe UI"/>
              </a:rPr>
              <a:t>Offices de Tourisme</a:t>
            </a:r>
          </a:p>
          <a:p>
            <a:endParaRPr lang="en-US" dirty="0">
              <a:solidFill>
                <a:srgbClr val="13599B"/>
              </a:solidFill>
              <a:latin typeface="Segoe UI"/>
              <a:cs typeface="Segoe UI"/>
            </a:endParaRPr>
          </a:p>
          <a:p>
            <a:endParaRPr lang="en-US" dirty="0">
              <a:solidFill>
                <a:srgbClr val="13599B"/>
              </a:solidFill>
              <a:latin typeface="Segoe UI"/>
              <a:cs typeface="Segoe U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7BACFF-3812-47DE-9271-A66B0417B572}"/>
              </a:ext>
            </a:extLst>
          </p:cNvPr>
          <p:cNvSpPr txBox="1"/>
          <p:nvPr/>
        </p:nvSpPr>
        <p:spPr>
          <a:xfrm>
            <a:off x="4918257" y="4590291"/>
            <a:ext cx="723414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Verdana Pro Black" panose="020B0A04030504040204" pitchFamily="34" charset="0"/>
                <a:cs typeface="Segoe UI"/>
              </a:rPr>
              <a:t>Accompagnement renforcé : pack 16 journées</a:t>
            </a:r>
          </a:p>
          <a:p>
            <a:r>
              <a:rPr lang="fr-FR" b="1" dirty="0">
                <a:solidFill>
                  <a:srgbClr val="13599B"/>
                </a:solidFill>
                <a:latin typeface="Verdana Pro Light" panose="020B0304030504040204" pitchFamily="34" charset="0"/>
                <a:cs typeface="Segoe UI"/>
              </a:rPr>
              <a:t>     </a:t>
            </a:r>
            <a:r>
              <a:rPr lang="fr-FR" b="1" dirty="0">
                <a:latin typeface="Verdana Pro Light" panose="020B0304030504040204" pitchFamily="34" charset="0"/>
                <a:cs typeface="Segoe UI"/>
              </a:rPr>
              <a:t> </a:t>
            </a:r>
            <a:r>
              <a:rPr lang="fr-FR" dirty="0">
                <a:latin typeface="Verdana Pro Light" panose="020B0304030504040204" pitchFamily="34" charset="0"/>
                <a:cs typeface="Segoe UI"/>
              </a:rPr>
              <a:t>Puy de Dôme</a:t>
            </a:r>
          </a:p>
          <a:p>
            <a:r>
              <a:rPr lang="fr-FR" dirty="0">
                <a:latin typeface="Verdana Pro Light" panose="020B0304030504040204" pitchFamily="34" charset="0"/>
                <a:cs typeface="Segoe UI"/>
              </a:rPr>
              <a:t>      Rhône</a:t>
            </a:r>
          </a:p>
          <a:p>
            <a:endParaRPr lang="fr-FR" b="1" dirty="0">
              <a:solidFill>
                <a:schemeClr val="accent2"/>
              </a:solidFill>
              <a:latin typeface="Verdana Pro Light" panose="020B0304030504040204" pitchFamily="34" charset="0"/>
              <a:cs typeface="Segoe UI"/>
            </a:endParaRPr>
          </a:p>
          <a:p>
            <a:endParaRPr lang="fr-F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50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098" y="561439"/>
            <a:ext cx="3068677" cy="133113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3"/>
          <p:cNvSpPr txBox="1"/>
          <p:nvPr/>
        </p:nvSpPr>
        <p:spPr>
          <a:xfrm>
            <a:off x="489548" y="947364"/>
            <a:ext cx="3391207" cy="55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fr-FR" sz="26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RENAÎTRE ICI</a:t>
            </a:r>
            <a:endParaRPr/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3628" y="5882324"/>
            <a:ext cx="1608766" cy="529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24785D-0AA3-4BA3-AA13-77A36E521175}"/>
              </a:ext>
            </a:extLst>
          </p:cNvPr>
          <p:cNvSpPr/>
          <p:nvPr/>
        </p:nvSpPr>
        <p:spPr>
          <a:xfrm>
            <a:off x="3018503" y="2154"/>
            <a:ext cx="6154993" cy="973522"/>
          </a:xfrm>
          <a:prstGeom prst="rect">
            <a:avLst/>
          </a:prstGeom>
          <a:solidFill>
            <a:srgbClr val="6699FF"/>
          </a:solidFill>
          <a:ln>
            <a:solidFill>
              <a:srgbClr val="009F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400" b="1"/>
              <a:t>Répartition de l’offre existante sur  le territoire</a:t>
            </a: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CB869F-9CE1-43AC-901A-D35C4C9B2D42}"/>
              </a:ext>
            </a:extLst>
          </p:cNvPr>
          <p:cNvSpPr txBox="1"/>
          <p:nvPr/>
        </p:nvSpPr>
        <p:spPr>
          <a:xfrm>
            <a:off x="1259932" y="1264586"/>
            <a:ext cx="1008357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Verdana Pro Light"/>
                <a:ea typeface="+mn-lt"/>
                <a:cs typeface="+mn-lt"/>
              </a:rPr>
              <a:t>APIDAE </a:t>
            </a:r>
            <a:r>
              <a:rPr lang="en-US" sz="1600" dirty="0" err="1">
                <a:latin typeface="Verdana Pro Light"/>
                <a:ea typeface="+mn-lt"/>
                <a:cs typeface="+mn-lt"/>
              </a:rPr>
              <a:t>recense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  75 349 </a:t>
            </a:r>
            <a:r>
              <a:rPr lang="en-US" sz="1600" dirty="0" err="1">
                <a:latin typeface="Verdana Pro Light"/>
                <a:ea typeface="+mn-lt"/>
                <a:cs typeface="+mn-lt"/>
              </a:rPr>
              <a:t>comptes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 </a:t>
            </a:r>
            <a:r>
              <a:rPr lang="en-US" sz="1600" dirty="0" err="1">
                <a:latin typeface="Verdana Pro Light"/>
                <a:ea typeface="+mn-lt"/>
                <a:cs typeface="+mn-lt"/>
              </a:rPr>
              <a:t>touristiques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  et la Place de marché Alliance </a:t>
            </a:r>
            <a:r>
              <a:rPr lang="en-US" sz="1600" dirty="0" err="1">
                <a:latin typeface="Verdana Pro Light"/>
                <a:ea typeface="+mn-lt"/>
                <a:cs typeface="+mn-lt"/>
              </a:rPr>
              <a:t>réseaux</a:t>
            </a:r>
            <a:r>
              <a:rPr lang="en-US" sz="1600" dirty="0">
                <a:latin typeface="Verdana Pro Light"/>
                <a:ea typeface="+mn-lt"/>
                <a:cs typeface="+mn-lt"/>
              </a:rPr>
              <a:t> :</a:t>
            </a:r>
            <a:r>
              <a:rPr lang="en-US" sz="1600" dirty="0">
                <a:solidFill>
                  <a:srgbClr val="000000"/>
                </a:solidFill>
                <a:latin typeface="Verdana Pro Light"/>
                <a:cs typeface="Calibri"/>
              </a:rPr>
              <a:t> 8013 </a:t>
            </a:r>
            <a:r>
              <a:rPr lang="en-US" sz="1600" dirty="0" err="1">
                <a:solidFill>
                  <a:srgbClr val="000000"/>
                </a:solidFill>
                <a:latin typeface="Verdana Pro Light"/>
                <a:cs typeface="Calibri"/>
              </a:rPr>
              <a:t>comptes</a:t>
            </a:r>
            <a:r>
              <a:rPr lang="en-US" sz="1600" dirty="0">
                <a:solidFill>
                  <a:srgbClr val="000000"/>
                </a:solidFill>
                <a:latin typeface="Verdana Pro Light"/>
                <a:cs typeface="Calibr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 Pro Light"/>
                <a:cs typeface="Calibri"/>
              </a:rPr>
              <a:t>touristiques</a:t>
            </a:r>
            <a:r>
              <a:rPr lang="en-US" sz="1600" dirty="0">
                <a:solidFill>
                  <a:srgbClr val="000000"/>
                </a:solidFill>
                <a:latin typeface="Verdana Pro Light"/>
                <a:cs typeface="Calibri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Verdana Pro Light"/>
                <a:cs typeface="Calibri"/>
              </a:rPr>
              <a:t>soit</a:t>
            </a:r>
            <a:r>
              <a:rPr lang="en-US" sz="1600" dirty="0">
                <a:solidFill>
                  <a:srgbClr val="000000"/>
                </a:solidFill>
                <a:latin typeface="Verdana Pro Light"/>
                <a:cs typeface="Calibri"/>
              </a:rPr>
              <a:t> 11% des </a:t>
            </a:r>
            <a:r>
              <a:rPr lang="en-US" sz="1600" dirty="0" err="1">
                <a:solidFill>
                  <a:srgbClr val="000000"/>
                </a:solidFill>
                <a:latin typeface="Verdana Pro Light"/>
                <a:cs typeface="Calibri"/>
              </a:rPr>
              <a:t>comptes</a:t>
            </a:r>
            <a:r>
              <a:rPr lang="en-US" sz="1600" dirty="0">
                <a:solidFill>
                  <a:srgbClr val="000000"/>
                </a:solidFill>
                <a:latin typeface="Verdana Pro Light"/>
                <a:cs typeface="Calibri"/>
              </a:rPr>
              <a:t> APIDAE de la </a:t>
            </a:r>
            <a:r>
              <a:rPr lang="en-US" sz="1600" dirty="0" err="1">
                <a:solidFill>
                  <a:srgbClr val="000000"/>
                </a:solidFill>
                <a:latin typeface="Verdana Pro Light"/>
                <a:cs typeface="Calibri"/>
              </a:rPr>
              <a:t>région</a:t>
            </a:r>
            <a:r>
              <a:rPr lang="en-US" sz="1600" dirty="0">
                <a:solidFill>
                  <a:srgbClr val="000000"/>
                </a:solidFill>
                <a:latin typeface="Verdana Pro Light"/>
                <a:cs typeface="Calibri"/>
              </a:rPr>
              <a:t> AURA</a:t>
            </a:r>
            <a:r>
              <a:rPr lang="en-US" i="1" dirty="0">
                <a:solidFill>
                  <a:srgbClr val="0070C0"/>
                </a:solidFill>
                <a:latin typeface="Abadi Extra Light"/>
                <a:cs typeface="Calibri"/>
              </a:rPr>
              <a:t>  </a:t>
            </a:r>
            <a:endParaRPr lang="fr-FR" dirty="0">
              <a:cs typeface="Calibri"/>
            </a:endParaRP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DA1BA88D-5E73-4484-B6E0-B515DA2797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7692394"/>
              </p:ext>
            </p:extLst>
          </p:nvPr>
        </p:nvGraphicFramePr>
        <p:xfrm>
          <a:off x="5889597" y="2573364"/>
          <a:ext cx="6154993" cy="370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F370560E-AFC5-4600-B43D-896920F99917}"/>
              </a:ext>
            </a:extLst>
          </p:cNvPr>
          <p:cNvSpPr txBox="1"/>
          <p:nvPr/>
        </p:nvSpPr>
        <p:spPr>
          <a:xfrm>
            <a:off x="6845415" y="2206483"/>
            <a:ext cx="475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70C0"/>
                </a:solidFill>
                <a:latin typeface="Verdana Pro Black" panose="020B0A04030504040204" pitchFamily="34" charset="0"/>
              </a:rPr>
              <a:t>Répartition par territoires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C57C79C-0FA0-42B9-80D9-095A2318E1A3}"/>
              </a:ext>
            </a:extLst>
          </p:cNvPr>
          <p:cNvSpPr txBox="1"/>
          <p:nvPr/>
        </p:nvSpPr>
        <p:spPr>
          <a:xfrm>
            <a:off x="499482" y="2468451"/>
            <a:ext cx="475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70C0"/>
                </a:solidFill>
                <a:latin typeface="Verdana Pro Black" panose="020B0A04030504040204" pitchFamily="34" charset="0"/>
              </a:rPr>
              <a:t>Répartition par Types d’offres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18BA14-3E83-4967-99EB-A16CAA27E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48" y="3126693"/>
            <a:ext cx="4590686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752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CD42B1F5CAD745A06959D84515EB12" ma:contentTypeVersion="12" ma:contentTypeDescription="Crée un document." ma:contentTypeScope="" ma:versionID="74bf0f7dd75c05dbe0b1b581b10e3d07">
  <xsd:schema xmlns:xsd="http://www.w3.org/2001/XMLSchema" xmlns:xs="http://www.w3.org/2001/XMLSchema" xmlns:p="http://schemas.microsoft.com/office/2006/metadata/properties" xmlns:ns2="3c7f8a45-07eb-46c4-bc71-ba910dd444e3" xmlns:ns3="bd9134d9-7046-4024-a6ea-470a07ac9ce5" targetNamespace="http://schemas.microsoft.com/office/2006/metadata/properties" ma:root="true" ma:fieldsID="19420d9a58ce5278fd9e7773ba9f4eda" ns2:_="" ns3:_="">
    <xsd:import namespace="3c7f8a45-07eb-46c4-bc71-ba910dd444e3"/>
    <xsd:import namespace="bd9134d9-7046-4024-a6ea-470a07ac9c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f8a45-07eb-46c4-bc71-ba910dd444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9134d9-7046-4024-a6ea-470a07ac9ce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706A36-0C79-492B-8F2A-54C47D92ED96}">
  <ds:schemaRefs>
    <ds:schemaRef ds:uri="dbd1ff10-3200-4bb0-9f84-1bc950a7a05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3DB44E0-22C6-4FE4-A26C-1B17A62284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803B46-FEDB-4D5D-BD01-021CCE584888}">
  <ds:schemaRefs>
    <ds:schemaRef ds:uri="3c7f8a45-07eb-46c4-bc71-ba910dd444e3"/>
    <ds:schemaRef ds:uri="bd9134d9-7046-4024-a6ea-470a07ac9c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</TotalTime>
  <Words>1115</Words>
  <Application>Microsoft Office PowerPoint</Application>
  <PresentationFormat>Grand écran</PresentationFormat>
  <Paragraphs>192</Paragraphs>
  <Slides>16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30" baseType="lpstr">
      <vt:lpstr>Abadi Extra Light</vt:lpstr>
      <vt:lpstr>Arial</vt:lpstr>
      <vt:lpstr>C+Bold</vt:lpstr>
      <vt:lpstr>Calibri</vt:lpstr>
      <vt:lpstr>Futura</vt:lpstr>
      <vt:lpstr>Poppins</vt:lpstr>
      <vt:lpstr>Segoe UI</vt:lpstr>
      <vt:lpstr>Verdana</vt:lpstr>
      <vt:lpstr>Verdana Pro Black</vt:lpstr>
      <vt:lpstr>Verdana Pro Cond Black</vt:lpstr>
      <vt:lpstr>Verdana Pro Light</vt:lpstr>
      <vt:lpstr>Wingdings</vt:lpstr>
      <vt:lpstr>Thème Office</vt:lpstr>
      <vt:lpstr>1_Thème Office</vt:lpstr>
      <vt:lpstr>Présentation PowerPoint</vt:lpstr>
      <vt:lpstr>Présentation PowerPoint</vt:lpstr>
      <vt:lpstr>Présentation PowerPoint</vt:lpstr>
      <vt:lpstr>Fonctionnement d’une place de marché </vt:lpstr>
      <vt:lpstr>Présentation PowerPoint</vt:lpstr>
      <vt:lpstr>Fonctionnement d’une place de marché </vt:lpstr>
      <vt:lpstr>NOTRE ENGAGEMENT </vt:lpstr>
      <vt:lpstr>NOTRE ENGAGEMENT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PLATEFORME DE SERVICE</dc:title>
  <dc:creator>Aurore Rodde</dc:creator>
  <cp:lastModifiedBy>Aurore Rodde</cp:lastModifiedBy>
  <cp:revision>210</cp:revision>
  <dcterms:created xsi:type="dcterms:W3CDTF">2020-12-01T13:14:13Z</dcterms:created>
  <dcterms:modified xsi:type="dcterms:W3CDTF">2021-04-07T07:26:10Z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0x010100DFCD42B1F5CAD745A06959D84515EB12</vt:lpwstr>
  </property>
</Properties>
</file>