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handoutMasterIdLst>
    <p:handoutMasterId r:id="rId43"/>
  </p:handoutMasterIdLst>
  <p:sldIdLst>
    <p:sldId id="304" r:id="rId5"/>
    <p:sldId id="305" r:id="rId6"/>
    <p:sldId id="306" r:id="rId7"/>
    <p:sldId id="307" r:id="rId8"/>
    <p:sldId id="343" r:id="rId9"/>
    <p:sldId id="334" r:id="rId10"/>
    <p:sldId id="335" r:id="rId11"/>
    <p:sldId id="336" r:id="rId12"/>
    <p:sldId id="337" r:id="rId13"/>
    <p:sldId id="338" r:id="rId14"/>
    <p:sldId id="339" r:id="rId15"/>
    <p:sldId id="340" r:id="rId16"/>
    <p:sldId id="341" r:id="rId17"/>
    <p:sldId id="342" r:id="rId18"/>
    <p:sldId id="344" r:id="rId19"/>
    <p:sldId id="423" r:id="rId20"/>
    <p:sldId id="424" r:id="rId21"/>
    <p:sldId id="425" r:id="rId22"/>
    <p:sldId id="426" r:id="rId23"/>
    <p:sldId id="309" r:id="rId24"/>
    <p:sldId id="427" r:id="rId25"/>
    <p:sldId id="428" r:id="rId26"/>
    <p:sldId id="429" r:id="rId27"/>
    <p:sldId id="444" r:id="rId28"/>
    <p:sldId id="430" r:id="rId29"/>
    <p:sldId id="431" r:id="rId30"/>
    <p:sldId id="432" r:id="rId31"/>
    <p:sldId id="433" r:id="rId32"/>
    <p:sldId id="434" r:id="rId33"/>
    <p:sldId id="435" r:id="rId34"/>
    <p:sldId id="436" r:id="rId35"/>
    <p:sldId id="440" r:id="rId36"/>
    <p:sldId id="438" r:id="rId37"/>
    <p:sldId id="439" r:id="rId38"/>
    <p:sldId id="443" r:id="rId39"/>
    <p:sldId id="441" r:id="rId40"/>
    <p:sldId id="442" r:id="rId41"/>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8" autoAdjust="0"/>
  </p:normalViewPr>
  <p:slideViewPr>
    <p:cSldViewPr snapToGrid="0">
      <p:cViewPr varScale="1">
        <p:scale>
          <a:sx n="84" d="100"/>
          <a:sy n="84" d="100"/>
        </p:scale>
        <p:origin x="96" y="101"/>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87" d="100"/>
          <a:sy n="87" d="100"/>
        </p:scale>
        <p:origin x="381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5B28F-E3B4-4840-A44A-C71A85E1EA93}" type="doc">
      <dgm:prSet loTypeId="urn:microsoft.com/office/officeart/2005/8/layout/radial6" loCatId="relationship" qsTypeId="urn:microsoft.com/office/officeart/2005/8/quickstyle/3d1" qsCatId="3D" csTypeId="urn:microsoft.com/office/officeart/2005/8/colors/colorful5" csCatId="colorful" phldr="1"/>
      <dgm:spPr/>
      <dgm:t>
        <a:bodyPr/>
        <a:lstStyle/>
        <a:p>
          <a:endParaRPr lang="fr-FR"/>
        </a:p>
      </dgm:t>
    </dgm:pt>
    <dgm:pt modelId="{24581527-01A5-41CF-A63D-ED320404ABCD}">
      <dgm:prSet phldrT="[Texte]"/>
      <dgm:spPr/>
      <dgm:t>
        <a:bodyPr/>
        <a:lstStyle/>
        <a:p>
          <a:r>
            <a:rPr lang="fr-FR" dirty="0">
              <a:solidFill>
                <a:schemeClr val="tx1"/>
              </a:solidFill>
            </a:rPr>
            <a:t>Stratégies végétales</a:t>
          </a:r>
        </a:p>
      </dgm:t>
    </dgm:pt>
    <dgm:pt modelId="{84244512-CD1B-4B5D-A0EE-2001B61BB188}" type="parTrans" cxnId="{D2F6FAD4-5D6D-48F1-AB0D-4A4D167E936C}">
      <dgm:prSet/>
      <dgm:spPr/>
      <dgm:t>
        <a:bodyPr/>
        <a:lstStyle/>
        <a:p>
          <a:endParaRPr lang="fr-FR"/>
        </a:p>
      </dgm:t>
    </dgm:pt>
    <dgm:pt modelId="{AFF30A06-D262-4248-A72C-3A5C19C1ECF0}" type="sibTrans" cxnId="{D2F6FAD4-5D6D-48F1-AB0D-4A4D167E936C}">
      <dgm:prSet/>
      <dgm:spPr/>
      <dgm:t>
        <a:bodyPr/>
        <a:lstStyle/>
        <a:p>
          <a:endParaRPr lang="fr-FR"/>
        </a:p>
      </dgm:t>
    </dgm:pt>
    <dgm:pt modelId="{18A5630E-0860-45E0-A0B5-7F25C0B6EC6E}">
      <dgm:prSet phldrT="[Texte]" custT="1"/>
      <dgm:spPr/>
      <dgm:t>
        <a:bodyPr/>
        <a:lstStyle/>
        <a:p>
          <a:r>
            <a:rPr lang="fr-FR" sz="1000" kern="1200" cap="all" spc="30" baseline="0" dirty="0">
              <a:solidFill>
                <a:schemeClr val="tx1"/>
              </a:solidFill>
              <a:latin typeface="+mj-lt"/>
              <a:ea typeface="+mj-ea"/>
              <a:cs typeface="+mj-cs"/>
            </a:rPr>
            <a:t>Migration naturelle</a:t>
          </a:r>
        </a:p>
      </dgm:t>
    </dgm:pt>
    <dgm:pt modelId="{81A7C7BF-4892-40C6-AA50-097C30C23774}" type="parTrans" cxnId="{F8D7E598-1F06-441E-8458-0FA4DEC2EA24}">
      <dgm:prSet/>
      <dgm:spPr/>
      <dgm:t>
        <a:bodyPr/>
        <a:lstStyle/>
        <a:p>
          <a:endParaRPr lang="fr-FR"/>
        </a:p>
      </dgm:t>
    </dgm:pt>
    <dgm:pt modelId="{F764AFAB-304C-4E85-A6F3-E121C11CF1E3}" type="sibTrans" cxnId="{F8D7E598-1F06-441E-8458-0FA4DEC2EA24}">
      <dgm:prSet/>
      <dgm:spPr/>
      <dgm:t>
        <a:bodyPr/>
        <a:lstStyle/>
        <a:p>
          <a:endParaRPr lang="fr-FR"/>
        </a:p>
      </dgm:t>
    </dgm:pt>
    <dgm:pt modelId="{A1F44BE0-A403-466C-B636-9CA721FB7A45}">
      <dgm:prSet phldrT="[Texte]" custT="1"/>
      <dgm:spPr/>
      <dgm:t>
        <a:bodyPr/>
        <a:lstStyle/>
        <a:p>
          <a:r>
            <a:rPr lang="fr-FR" sz="1000" kern="1200" cap="all" spc="30" baseline="0" dirty="0">
              <a:solidFill>
                <a:srgbClr val="000000"/>
              </a:solidFill>
              <a:latin typeface="Univers Condensed"/>
              <a:ea typeface="+mn-ea"/>
              <a:cs typeface="+mn-cs"/>
            </a:rPr>
            <a:t>Migration assistée </a:t>
          </a:r>
        </a:p>
      </dgm:t>
    </dgm:pt>
    <dgm:pt modelId="{68F1B6C4-F1E8-4069-9B11-4BD3E0B9B0FF}" type="parTrans" cxnId="{B35C590E-DA06-46DE-86E7-AF2BCF0A86E9}">
      <dgm:prSet/>
      <dgm:spPr/>
      <dgm:t>
        <a:bodyPr/>
        <a:lstStyle/>
        <a:p>
          <a:endParaRPr lang="fr-FR"/>
        </a:p>
      </dgm:t>
    </dgm:pt>
    <dgm:pt modelId="{6608065D-1712-4922-A993-D01FCBA78D9D}" type="sibTrans" cxnId="{B35C590E-DA06-46DE-86E7-AF2BCF0A86E9}">
      <dgm:prSet/>
      <dgm:spPr/>
      <dgm:t>
        <a:bodyPr/>
        <a:lstStyle/>
        <a:p>
          <a:endParaRPr lang="fr-FR"/>
        </a:p>
      </dgm:t>
    </dgm:pt>
    <dgm:pt modelId="{BF776961-A99A-48DD-86E8-5EEDD012B450}">
      <dgm:prSet phldrT="[Texte]" custT="1"/>
      <dgm:spPr/>
      <dgm:t>
        <a:bodyPr/>
        <a:lstStyle/>
        <a:p>
          <a:r>
            <a:rPr lang="fr-FR" sz="1000" kern="1200" cap="all" spc="30" baseline="0" dirty="0">
              <a:solidFill>
                <a:srgbClr val="000000"/>
              </a:solidFill>
              <a:latin typeface="Univers Condensed"/>
              <a:ea typeface="+mn-ea"/>
              <a:cs typeface="+mn-cs"/>
            </a:rPr>
            <a:t>Exotisme</a:t>
          </a:r>
        </a:p>
      </dgm:t>
    </dgm:pt>
    <dgm:pt modelId="{C68A5F1F-4C25-422B-BF24-3FE62FA6EC65}" type="parTrans" cxnId="{F0664434-EA4A-4439-B13F-4B3D7E169F6F}">
      <dgm:prSet/>
      <dgm:spPr/>
      <dgm:t>
        <a:bodyPr/>
        <a:lstStyle/>
        <a:p>
          <a:endParaRPr lang="fr-FR"/>
        </a:p>
      </dgm:t>
    </dgm:pt>
    <dgm:pt modelId="{296BA666-50FC-49C7-9652-19D0D243AAEB}" type="sibTrans" cxnId="{F0664434-EA4A-4439-B13F-4B3D7E169F6F}">
      <dgm:prSet/>
      <dgm:spPr/>
      <dgm:t>
        <a:bodyPr/>
        <a:lstStyle/>
        <a:p>
          <a:endParaRPr lang="fr-FR"/>
        </a:p>
      </dgm:t>
    </dgm:pt>
    <dgm:pt modelId="{DFB090C4-A7A5-46A9-969D-E69884963350}">
      <dgm:prSet phldrT="[Texte]" custT="1"/>
      <dgm:spPr/>
      <dgm:t>
        <a:bodyPr/>
        <a:lstStyle/>
        <a:p>
          <a:pPr marL="0" lvl="0" indent="0" algn="ctr" defTabSz="444500">
            <a:lnSpc>
              <a:spcPct val="90000"/>
            </a:lnSpc>
            <a:spcBef>
              <a:spcPct val="0"/>
            </a:spcBef>
            <a:spcAft>
              <a:spcPct val="35000"/>
            </a:spcAft>
            <a:buNone/>
          </a:pPr>
          <a:r>
            <a:rPr lang="fr-FR" sz="1000" kern="1200" cap="all" spc="30" baseline="0" dirty="0">
              <a:solidFill>
                <a:srgbClr val="000000"/>
              </a:solidFill>
              <a:latin typeface="Univers Condensed"/>
              <a:ea typeface="+mn-ea"/>
              <a:cs typeface="+mn-cs"/>
            </a:rPr>
            <a:t>Adaptation génétique</a:t>
          </a:r>
        </a:p>
      </dgm:t>
    </dgm:pt>
    <dgm:pt modelId="{8E0608C2-7B6E-4480-80D4-E17B207C05E4}" type="parTrans" cxnId="{44D61D84-1567-41FA-B24E-657830D66746}">
      <dgm:prSet/>
      <dgm:spPr/>
      <dgm:t>
        <a:bodyPr/>
        <a:lstStyle/>
        <a:p>
          <a:endParaRPr lang="fr-FR"/>
        </a:p>
      </dgm:t>
    </dgm:pt>
    <dgm:pt modelId="{CCB88B49-F793-490C-8A5F-4D23108B078C}" type="sibTrans" cxnId="{44D61D84-1567-41FA-B24E-657830D66746}">
      <dgm:prSet/>
      <dgm:spPr/>
      <dgm:t>
        <a:bodyPr/>
        <a:lstStyle/>
        <a:p>
          <a:endParaRPr lang="fr-FR"/>
        </a:p>
      </dgm:t>
    </dgm:pt>
    <dgm:pt modelId="{8FA2C33C-CE05-416E-A992-061BDD9D692E}" type="pres">
      <dgm:prSet presAssocID="{DA25B28F-E3B4-4840-A44A-C71A85E1EA93}" presName="Name0" presStyleCnt="0">
        <dgm:presLayoutVars>
          <dgm:chMax val="1"/>
          <dgm:dir/>
          <dgm:animLvl val="ctr"/>
          <dgm:resizeHandles val="exact"/>
        </dgm:presLayoutVars>
      </dgm:prSet>
      <dgm:spPr/>
    </dgm:pt>
    <dgm:pt modelId="{F51E3CE1-EA72-4676-B80B-A58630CA01FB}" type="pres">
      <dgm:prSet presAssocID="{24581527-01A5-41CF-A63D-ED320404ABCD}" presName="centerShape" presStyleLbl="node0" presStyleIdx="0" presStyleCnt="1" custLinFactNeighborX="603" custLinFactNeighborY="-302"/>
      <dgm:spPr/>
    </dgm:pt>
    <dgm:pt modelId="{42D400BD-1936-4715-911B-FB231D241A0F}" type="pres">
      <dgm:prSet presAssocID="{18A5630E-0860-45E0-A0B5-7F25C0B6EC6E}" presName="node" presStyleLbl="node1" presStyleIdx="0" presStyleCnt="4">
        <dgm:presLayoutVars>
          <dgm:bulletEnabled val="1"/>
        </dgm:presLayoutVars>
      </dgm:prSet>
      <dgm:spPr/>
    </dgm:pt>
    <dgm:pt modelId="{E29B0677-2E62-4A59-9BD3-0DE6AA20D139}" type="pres">
      <dgm:prSet presAssocID="{18A5630E-0860-45E0-A0B5-7F25C0B6EC6E}" presName="dummy" presStyleCnt="0"/>
      <dgm:spPr/>
    </dgm:pt>
    <dgm:pt modelId="{129F3E4F-F485-4174-BD39-015905E6A91A}" type="pres">
      <dgm:prSet presAssocID="{F764AFAB-304C-4E85-A6F3-E121C11CF1E3}" presName="sibTrans" presStyleLbl="sibTrans2D1" presStyleIdx="0" presStyleCnt="4"/>
      <dgm:spPr/>
    </dgm:pt>
    <dgm:pt modelId="{6D833322-D21B-4551-B271-FD77E24719D6}" type="pres">
      <dgm:prSet presAssocID="{A1F44BE0-A403-466C-B636-9CA721FB7A45}" presName="node" presStyleLbl="node1" presStyleIdx="1" presStyleCnt="4" custScaleX="118114" custScaleY="111949">
        <dgm:presLayoutVars>
          <dgm:bulletEnabled val="1"/>
        </dgm:presLayoutVars>
      </dgm:prSet>
      <dgm:spPr/>
    </dgm:pt>
    <dgm:pt modelId="{5C1DB640-5277-4A75-B746-8A98317CDC3D}" type="pres">
      <dgm:prSet presAssocID="{A1F44BE0-A403-466C-B636-9CA721FB7A45}" presName="dummy" presStyleCnt="0"/>
      <dgm:spPr/>
    </dgm:pt>
    <dgm:pt modelId="{A4FD3B70-0E1D-41BC-B9A9-A45E193649C5}" type="pres">
      <dgm:prSet presAssocID="{6608065D-1712-4922-A993-D01FCBA78D9D}" presName="sibTrans" presStyleLbl="sibTrans2D1" presStyleIdx="1" presStyleCnt="4"/>
      <dgm:spPr/>
    </dgm:pt>
    <dgm:pt modelId="{D7C683FE-1B89-4A6F-B8C7-976C978D9EB6}" type="pres">
      <dgm:prSet presAssocID="{BF776961-A99A-48DD-86E8-5EEDD012B450}" presName="node" presStyleLbl="node1" presStyleIdx="2" presStyleCnt="4" custScaleX="142032">
        <dgm:presLayoutVars>
          <dgm:bulletEnabled val="1"/>
        </dgm:presLayoutVars>
      </dgm:prSet>
      <dgm:spPr/>
    </dgm:pt>
    <dgm:pt modelId="{FE487E48-2E15-4AEB-99FB-095C98E17C2F}" type="pres">
      <dgm:prSet presAssocID="{BF776961-A99A-48DD-86E8-5EEDD012B450}" presName="dummy" presStyleCnt="0"/>
      <dgm:spPr/>
    </dgm:pt>
    <dgm:pt modelId="{0CC68CB3-CA1B-48C6-82E8-78BCD69323B0}" type="pres">
      <dgm:prSet presAssocID="{296BA666-50FC-49C7-9652-19D0D243AAEB}" presName="sibTrans" presStyleLbl="sibTrans2D1" presStyleIdx="2" presStyleCnt="4"/>
      <dgm:spPr/>
    </dgm:pt>
    <dgm:pt modelId="{E12FEAA5-98CF-4A33-A8D5-5FC140B21752}" type="pres">
      <dgm:prSet presAssocID="{DFB090C4-A7A5-46A9-969D-E69884963350}" presName="node" presStyleLbl="node1" presStyleIdx="3" presStyleCnt="4" custScaleX="117584" custScaleY="107576">
        <dgm:presLayoutVars>
          <dgm:bulletEnabled val="1"/>
        </dgm:presLayoutVars>
      </dgm:prSet>
      <dgm:spPr/>
    </dgm:pt>
    <dgm:pt modelId="{EDE7BFC7-CEB7-4C14-B6D7-65E43A36E77F}" type="pres">
      <dgm:prSet presAssocID="{DFB090C4-A7A5-46A9-969D-E69884963350}" presName="dummy" presStyleCnt="0"/>
      <dgm:spPr/>
    </dgm:pt>
    <dgm:pt modelId="{CAAB6858-0B09-4055-B90C-76D695736A19}" type="pres">
      <dgm:prSet presAssocID="{CCB88B49-F793-490C-8A5F-4D23108B078C}" presName="sibTrans" presStyleLbl="sibTrans2D1" presStyleIdx="3" presStyleCnt="4"/>
      <dgm:spPr/>
    </dgm:pt>
  </dgm:ptLst>
  <dgm:cxnLst>
    <dgm:cxn modelId="{EBFB2E01-28AC-4C36-83E4-2499E9ADF0E5}" type="presOf" srcId="{18A5630E-0860-45E0-A0B5-7F25C0B6EC6E}" destId="{42D400BD-1936-4715-911B-FB231D241A0F}" srcOrd="0" destOrd="0" presId="urn:microsoft.com/office/officeart/2005/8/layout/radial6"/>
    <dgm:cxn modelId="{A29BA308-521C-45D0-8615-B0841306C965}" type="presOf" srcId="{24581527-01A5-41CF-A63D-ED320404ABCD}" destId="{F51E3CE1-EA72-4676-B80B-A58630CA01FB}" srcOrd="0" destOrd="0" presId="urn:microsoft.com/office/officeart/2005/8/layout/radial6"/>
    <dgm:cxn modelId="{B35C590E-DA06-46DE-86E7-AF2BCF0A86E9}" srcId="{24581527-01A5-41CF-A63D-ED320404ABCD}" destId="{A1F44BE0-A403-466C-B636-9CA721FB7A45}" srcOrd="1" destOrd="0" parTransId="{68F1B6C4-F1E8-4069-9B11-4BD3E0B9B0FF}" sibTransId="{6608065D-1712-4922-A993-D01FCBA78D9D}"/>
    <dgm:cxn modelId="{F4F21E14-7728-4045-9292-37C2373DDFA8}" type="presOf" srcId="{F764AFAB-304C-4E85-A6F3-E121C11CF1E3}" destId="{129F3E4F-F485-4174-BD39-015905E6A91A}" srcOrd="0" destOrd="0" presId="urn:microsoft.com/office/officeart/2005/8/layout/radial6"/>
    <dgm:cxn modelId="{F0664434-EA4A-4439-B13F-4B3D7E169F6F}" srcId="{24581527-01A5-41CF-A63D-ED320404ABCD}" destId="{BF776961-A99A-48DD-86E8-5EEDD012B450}" srcOrd="2" destOrd="0" parTransId="{C68A5F1F-4C25-422B-BF24-3FE62FA6EC65}" sibTransId="{296BA666-50FC-49C7-9652-19D0D243AAEB}"/>
    <dgm:cxn modelId="{BA6BF03A-B2DB-4910-9B9D-03D8B1A279B0}" type="presOf" srcId="{A1F44BE0-A403-466C-B636-9CA721FB7A45}" destId="{6D833322-D21B-4551-B271-FD77E24719D6}" srcOrd="0" destOrd="0" presId="urn:microsoft.com/office/officeart/2005/8/layout/radial6"/>
    <dgm:cxn modelId="{B7C85D5B-67BD-4686-8969-92AEC21461A6}" type="presOf" srcId="{CCB88B49-F793-490C-8A5F-4D23108B078C}" destId="{CAAB6858-0B09-4055-B90C-76D695736A19}" srcOrd="0" destOrd="0" presId="urn:microsoft.com/office/officeart/2005/8/layout/radial6"/>
    <dgm:cxn modelId="{44D61D84-1567-41FA-B24E-657830D66746}" srcId="{24581527-01A5-41CF-A63D-ED320404ABCD}" destId="{DFB090C4-A7A5-46A9-969D-E69884963350}" srcOrd="3" destOrd="0" parTransId="{8E0608C2-7B6E-4480-80D4-E17B207C05E4}" sibTransId="{CCB88B49-F793-490C-8A5F-4D23108B078C}"/>
    <dgm:cxn modelId="{F8D7E598-1F06-441E-8458-0FA4DEC2EA24}" srcId="{24581527-01A5-41CF-A63D-ED320404ABCD}" destId="{18A5630E-0860-45E0-A0B5-7F25C0B6EC6E}" srcOrd="0" destOrd="0" parTransId="{81A7C7BF-4892-40C6-AA50-097C30C23774}" sibTransId="{F764AFAB-304C-4E85-A6F3-E121C11CF1E3}"/>
    <dgm:cxn modelId="{E5B72A9D-9BF3-4831-990A-F05214B9875E}" type="presOf" srcId="{BF776961-A99A-48DD-86E8-5EEDD012B450}" destId="{D7C683FE-1B89-4A6F-B8C7-976C978D9EB6}" srcOrd="0" destOrd="0" presId="urn:microsoft.com/office/officeart/2005/8/layout/radial6"/>
    <dgm:cxn modelId="{1FC237A5-9480-4CA0-95B8-4DD20B6DA8DA}" type="presOf" srcId="{DFB090C4-A7A5-46A9-969D-E69884963350}" destId="{E12FEAA5-98CF-4A33-A8D5-5FC140B21752}" srcOrd="0" destOrd="0" presId="urn:microsoft.com/office/officeart/2005/8/layout/radial6"/>
    <dgm:cxn modelId="{4D841AA6-0E5C-4BF5-8AE8-098920EEC648}" type="presOf" srcId="{DA25B28F-E3B4-4840-A44A-C71A85E1EA93}" destId="{8FA2C33C-CE05-416E-A992-061BDD9D692E}" srcOrd="0" destOrd="0" presId="urn:microsoft.com/office/officeart/2005/8/layout/radial6"/>
    <dgm:cxn modelId="{D2F6FAD4-5D6D-48F1-AB0D-4A4D167E936C}" srcId="{DA25B28F-E3B4-4840-A44A-C71A85E1EA93}" destId="{24581527-01A5-41CF-A63D-ED320404ABCD}" srcOrd="0" destOrd="0" parTransId="{84244512-CD1B-4B5D-A0EE-2001B61BB188}" sibTransId="{AFF30A06-D262-4248-A72C-3A5C19C1ECF0}"/>
    <dgm:cxn modelId="{285678E2-E6D2-4636-8EDD-00EF121A6BDF}" type="presOf" srcId="{296BA666-50FC-49C7-9652-19D0D243AAEB}" destId="{0CC68CB3-CA1B-48C6-82E8-78BCD69323B0}" srcOrd="0" destOrd="0" presId="urn:microsoft.com/office/officeart/2005/8/layout/radial6"/>
    <dgm:cxn modelId="{440243FF-E564-4B1E-AA45-CB6467F35F99}" type="presOf" srcId="{6608065D-1712-4922-A993-D01FCBA78D9D}" destId="{A4FD3B70-0E1D-41BC-B9A9-A45E193649C5}" srcOrd="0" destOrd="0" presId="urn:microsoft.com/office/officeart/2005/8/layout/radial6"/>
    <dgm:cxn modelId="{D355D850-5E66-4D10-B822-08AAF395B095}" type="presParOf" srcId="{8FA2C33C-CE05-416E-A992-061BDD9D692E}" destId="{F51E3CE1-EA72-4676-B80B-A58630CA01FB}" srcOrd="0" destOrd="0" presId="urn:microsoft.com/office/officeart/2005/8/layout/radial6"/>
    <dgm:cxn modelId="{E0F775E4-EBF7-445C-BE57-3029B96131A2}" type="presParOf" srcId="{8FA2C33C-CE05-416E-A992-061BDD9D692E}" destId="{42D400BD-1936-4715-911B-FB231D241A0F}" srcOrd="1" destOrd="0" presId="urn:microsoft.com/office/officeart/2005/8/layout/radial6"/>
    <dgm:cxn modelId="{D13B7FEC-48C4-4477-B7C8-A91E616408A1}" type="presParOf" srcId="{8FA2C33C-CE05-416E-A992-061BDD9D692E}" destId="{E29B0677-2E62-4A59-9BD3-0DE6AA20D139}" srcOrd="2" destOrd="0" presId="urn:microsoft.com/office/officeart/2005/8/layout/radial6"/>
    <dgm:cxn modelId="{3384065E-19B2-412C-97A0-0930CFD6B3E1}" type="presParOf" srcId="{8FA2C33C-CE05-416E-A992-061BDD9D692E}" destId="{129F3E4F-F485-4174-BD39-015905E6A91A}" srcOrd="3" destOrd="0" presId="urn:microsoft.com/office/officeart/2005/8/layout/radial6"/>
    <dgm:cxn modelId="{A5318D75-31A9-4CD9-BF6F-789748427608}" type="presParOf" srcId="{8FA2C33C-CE05-416E-A992-061BDD9D692E}" destId="{6D833322-D21B-4551-B271-FD77E24719D6}" srcOrd="4" destOrd="0" presId="urn:microsoft.com/office/officeart/2005/8/layout/radial6"/>
    <dgm:cxn modelId="{D3908734-AE6E-4391-AE3D-3489DCF82EA4}" type="presParOf" srcId="{8FA2C33C-CE05-416E-A992-061BDD9D692E}" destId="{5C1DB640-5277-4A75-B746-8A98317CDC3D}" srcOrd="5" destOrd="0" presId="urn:microsoft.com/office/officeart/2005/8/layout/radial6"/>
    <dgm:cxn modelId="{DBB14750-9FB6-4CCB-9BEB-7A26C46DE0DB}" type="presParOf" srcId="{8FA2C33C-CE05-416E-A992-061BDD9D692E}" destId="{A4FD3B70-0E1D-41BC-B9A9-A45E193649C5}" srcOrd="6" destOrd="0" presId="urn:microsoft.com/office/officeart/2005/8/layout/radial6"/>
    <dgm:cxn modelId="{E8BD9A77-5051-43F1-A75D-54894ACFB2C3}" type="presParOf" srcId="{8FA2C33C-CE05-416E-A992-061BDD9D692E}" destId="{D7C683FE-1B89-4A6F-B8C7-976C978D9EB6}" srcOrd="7" destOrd="0" presId="urn:microsoft.com/office/officeart/2005/8/layout/radial6"/>
    <dgm:cxn modelId="{3E998672-874E-42D4-A76B-4A9D19CF0DF7}" type="presParOf" srcId="{8FA2C33C-CE05-416E-A992-061BDD9D692E}" destId="{FE487E48-2E15-4AEB-99FB-095C98E17C2F}" srcOrd="8" destOrd="0" presId="urn:microsoft.com/office/officeart/2005/8/layout/radial6"/>
    <dgm:cxn modelId="{268A3BBF-B8CC-44C7-8423-B65C4C2B2F69}" type="presParOf" srcId="{8FA2C33C-CE05-416E-A992-061BDD9D692E}" destId="{0CC68CB3-CA1B-48C6-82E8-78BCD69323B0}" srcOrd="9" destOrd="0" presId="urn:microsoft.com/office/officeart/2005/8/layout/radial6"/>
    <dgm:cxn modelId="{8AAEEE11-A3EC-401B-9352-EEB60CF7C26B}" type="presParOf" srcId="{8FA2C33C-CE05-416E-A992-061BDD9D692E}" destId="{E12FEAA5-98CF-4A33-A8D5-5FC140B21752}" srcOrd="10" destOrd="0" presId="urn:microsoft.com/office/officeart/2005/8/layout/radial6"/>
    <dgm:cxn modelId="{16AB1D4F-E082-446C-A143-5936DBD2E61F}" type="presParOf" srcId="{8FA2C33C-CE05-416E-A992-061BDD9D692E}" destId="{EDE7BFC7-CEB7-4C14-B6D7-65E43A36E77F}" srcOrd="11" destOrd="0" presId="urn:microsoft.com/office/officeart/2005/8/layout/radial6"/>
    <dgm:cxn modelId="{9A962857-26B9-476E-AF25-DB4BC7E38F15}" type="presParOf" srcId="{8FA2C33C-CE05-416E-A992-061BDD9D692E}" destId="{CAAB6858-0B09-4055-B90C-76D695736A1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B6858-0B09-4055-B90C-76D695736A19}">
      <dsp:nvSpPr>
        <dsp:cNvPr id="0" name=""/>
        <dsp:cNvSpPr/>
      </dsp:nvSpPr>
      <dsp:spPr>
        <a:xfrm>
          <a:off x="1832533" y="594995"/>
          <a:ext cx="3969469" cy="3969469"/>
        </a:xfrm>
        <a:prstGeom prst="blockArc">
          <a:avLst>
            <a:gd name="adj1" fmla="val 10800000"/>
            <a:gd name="adj2" fmla="val 16200000"/>
            <a:gd name="adj3" fmla="val 4641"/>
          </a:avLst>
        </a:prstGeom>
        <a:gradFill rotWithShape="0">
          <a:gsLst>
            <a:gs pos="0">
              <a:schemeClr val="accent5">
                <a:hueOff val="19008940"/>
                <a:satOff val="-26660"/>
                <a:lumOff val="-2746"/>
                <a:alphaOff val="0"/>
                <a:satMod val="103000"/>
                <a:lumMod val="102000"/>
                <a:tint val="94000"/>
              </a:schemeClr>
            </a:gs>
            <a:gs pos="50000">
              <a:schemeClr val="accent5">
                <a:hueOff val="19008940"/>
                <a:satOff val="-26660"/>
                <a:lumOff val="-2746"/>
                <a:alphaOff val="0"/>
                <a:satMod val="110000"/>
                <a:lumMod val="100000"/>
                <a:shade val="100000"/>
              </a:schemeClr>
            </a:gs>
            <a:gs pos="100000">
              <a:schemeClr val="accent5">
                <a:hueOff val="19008940"/>
                <a:satOff val="-26660"/>
                <a:lumOff val="-274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CC68CB3-CA1B-48C6-82E8-78BCD69323B0}">
      <dsp:nvSpPr>
        <dsp:cNvPr id="0" name=""/>
        <dsp:cNvSpPr/>
      </dsp:nvSpPr>
      <dsp:spPr>
        <a:xfrm>
          <a:off x="1832533" y="594995"/>
          <a:ext cx="3969469" cy="3969469"/>
        </a:xfrm>
        <a:prstGeom prst="blockArc">
          <a:avLst>
            <a:gd name="adj1" fmla="val 5400000"/>
            <a:gd name="adj2" fmla="val 10800000"/>
            <a:gd name="adj3" fmla="val 4641"/>
          </a:avLst>
        </a:prstGeom>
        <a:gradFill rotWithShape="0">
          <a:gsLst>
            <a:gs pos="0">
              <a:schemeClr val="accent5">
                <a:hueOff val="12672627"/>
                <a:satOff val="-17773"/>
                <a:lumOff val="-1831"/>
                <a:alphaOff val="0"/>
                <a:satMod val="103000"/>
                <a:lumMod val="102000"/>
                <a:tint val="94000"/>
              </a:schemeClr>
            </a:gs>
            <a:gs pos="50000">
              <a:schemeClr val="accent5">
                <a:hueOff val="12672627"/>
                <a:satOff val="-17773"/>
                <a:lumOff val="-1831"/>
                <a:alphaOff val="0"/>
                <a:satMod val="110000"/>
                <a:lumMod val="100000"/>
                <a:shade val="100000"/>
              </a:schemeClr>
            </a:gs>
            <a:gs pos="100000">
              <a:schemeClr val="accent5">
                <a:hueOff val="12672627"/>
                <a:satOff val="-17773"/>
                <a:lumOff val="-183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4FD3B70-0E1D-41BC-B9A9-A45E193649C5}">
      <dsp:nvSpPr>
        <dsp:cNvPr id="0" name=""/>
        <dsp:cNvSpPr/>
      </dsp:nvSpPr>
      <dsp:spPr>
        <a:xfrm>
          <a:off x="1832533" y="594995"/>
          <a:ext cx="3969469" cy="3969469"/>
        </a:xfrm>
        <a:prstGeom prst="blockArc">
          <a:avLst>
            <a:gd name="adj1" fmla="val 0"/>
            <a:gd name="adj2" fmla="val 5400000"/>
            <a:gd name="adj3" fmla="val 4641"/>
          </a:avLst>
        </a:prstGeom>
        <a:gradFill rotWithShape="0">
          <a:gsLst>
            <a:gs pos="0">
              <a:schemeClr val="accent5">
                <a:hueOff val="6336313"/>
                <a:satOff val="-8887"/>
                <a:lumOff val="-915"/>
                <a:alphaOff val="0"/>
                <a:satMod val="103000"/>
                <a:lumMod val="102000"/>
                <a:tint val="94000"/>
              </a:schemeClr>
            </a:gs>
            <a:gs pos="50000">
              <a:schemeClr val="accent5">
                <a:hueOff val="6336313"/>
                <a:satOff val="-8887"/>
                <a:lumOff val="-915"/>
                <a:alphaOff val="0"/>
                <a:satMod val="110000"/>
                <a:lumMod val="100000"/>
                <a:shade val="100000"/>
              </a:schemeClr>
            </a:gs>
            <a:gs pos="100000">
              <a:schemeClr val="accent5">
                <a:hueOff val="6336313"/>
                <a:satOff val="-8887"/>
                <a:lumOff val="-91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29F3E4F-F485-4174-BD39-015905E6A91A}">
      <dsp:nvSpPr>
        <dsp:cNvPr id="0" name=""/>
        <dsp:cNvSpPr/>
      </dsp:nvSpPr>
      <dsp:spPr>
        <a:xfrm>
          <a:off x="1832533" y="594995"/>
          <a:ext cx="3969469" cy="3969469"/>
        </a:xfrm>
        <a:prstGeom prst="blockArc">
          <a:avLst>
            <a:gd name="adj1" fmla="val 16200000"/>
            <a:gd name="adj2" fmla="val 0"/>
            <a:gd name="adj3" fmla="val 4641"/>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51E3CE1-EA72-4676-B80B-A58630CA01FB}">
      <dsp:nvSpPr>
        <dsp:cNvPr id="0" name=""/>
        <dsp:cNvSpPr/>
      </dsp:nvSpPr>
      <dsp:spPr>
        <a:xfrm>
          <a:off x="2926932" y="1654303"/>
          <a:ext cx="1827433" cy="182743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solidFill>
                <a:schemeClr val="tx1"/>
              </a:solidFill>
            </a:rPr>
            <a:t>Stratégies végétales</a:t>
          </a:r>
        </a:p>
      </dsp:txBody>
      <dsp:txXfrm>
        <a:off x="3194553" y="1921924"/>
        <a:ext cx="1292191" cy="1292191"/>
      </dsp:txXfrm>
    </dsp:sp>
    <dsp:sp modelId="{42D400BD-1936-4715-911B-FB231D241A0F}">
      <dsp:nvSpPr>
        <dsp:cNvPr id="0" name=""/>
        <dsp:cNvSpPr/>
      </dsp:nvSpPr>
      <dsp:spPr>
        <a:xfrm>
          <a:off x="3177666" y="1444"/>
          <a:ext cx="1279203" cy="127920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cap="all" spc="30" baseline="0" dirty="0">
              <a:solidFill>
                <a:schemeClr val="tx1"/>
              </a:solidFill>
              <a:latin typeface="+mj-lt"/>
              <a:ea typeface="+mj-ea"/>
              <a:cs typeface="+mj-cs"/>
            </a:rPr>
            <a:t>Migration naturelle</a:t>
          </a:r>
        </a:p>
      </dsp:txBody>
      <dsp:txXfrm>
        <a:off x="3365001" y="188779"/>
        <a:ext cx="904533" cy="904533"/>
      </dsp:txXfrm>
    </dsp:sp>
    <dsp:sp modelId="{6D833322-D21B-4551-B271-FD77E24719D6}">
      <dsp:nvSpPr>
        <dsp:cNvPr id="0" name=""/>
        <dsp:cNvSpPr/>
      </dsp:nvSpPr>
      <dsp:spPr>
        <a:xfrm>
          <a:off x="5000492" y="1863702"/>
          <a:ext cx="1510918" cy="1432055"/>
        </a:xfrm>
        <a:prstGeom prst="ellipse">
          <a:avLst/>
        </a:prstGeom>
        <a:gradFill rotWithShape="0">
          <a:gsLst>
            <a:gs pos="0">
              <a:schemeClr val="accent5">
                <a:hueOff val="6336313"/>
                <a:satOff val="-8887"/>
                <a:lumOff val="-915"/>
                <a:alphaOff val="0"/>
                <a:satMod val="103000"/>
                <a:lumMod val="102000"/>
                <a:tint val="94000"/>
              </a:schemeClr>
            </a:gs>
            <a:gs pos="50000">
              <a:schemeClr val="accent5">
                <a:hueOff val="6336313"/>
                <a:satOff val="-8887"/>
                <a:lumOff val="-915"/>
                <a:alphaOff val="0"/>
                <a:satMod val="110000"/>
                <a:lumMod val="100000"/>
                <a:shade val="100000"/>
              </a:schemeClr>
            </a:gs>
            <a:gs pos="100000">
              <a:schemeClr val="accent5">
                <a:hueOff val="6336313"/>
                <a:satOff val="-8887"/>
                <a:lumOff val="-9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cap="all" spc="30" baseline="0" dirty="0">
              <a:solidFill>
                <a:srgbClr val="000000"/>
              </a:solidFill>
              <a:latin typeface="Univers Condensed"/>
              <a:ea typeface="+mn-ea"/>
              <a:cs typeface="+mn-cs"/>
            </a:rPr>
            <a:t>Migration assistée </a:t>
          </a:r>
        </a:p>
      </dsp:txBody>
      <dsp:txXfrm>
        <a:off x="5221761" y="2073422"/>
        <a:ext cx="1068380" cy="1012615"/>
      </dsp:txXfrm>
    </dsp:sp>
    <dsp:sp modelId="{D7C683FE-1B89-4A6F-B8C7-976C978D9EB6}">
      <dsp:nvSpPr>
        <dsp:cNvPr id="0" name=""/>
        <dsp:cNvSpPr/>
      </dsp:nvSpPr>
      <dsp:spPr>
        <a:xfrm>
          <a:off x="2908829" y="3878811"/>
          <a:ext cx="1816878" cy="1279203"/>
        </a:xfrm>
        <a:prstGeom prst="ellipse">
          <a:avLst/>
        </a:prstGeom>
        <a:gradFill rotWithShape="0">
          <a:gsLst>
            <a:gs pos="0">
              <a:schemeClr val="accent5">
                <a:hueOff val="12672627"/>
                <a:satOff val="-17773"/>
                <a:lumOff val="-1831"/>
                <a:alphaOff val="0"/>
                <a:satMod val="103000"/>
                <a:lumMod val="102000"/>
                <a:tint val="94000"/>
              </a:schemeClr>
            </a:gs>
            <a:gs pos="50000">
              <a:schemeClr val="accent5">
                <a:hueOff val="12672627"/>
                <a:satOff val="-17773"/>
                <a:lumOff val="-1831"/>
                <a:alphaOff val="0"/>
                <a:satMod val="110000"/>
                <a:lumMod val="100000"/>
                <a:shade val="100000"/>
              </a:schemeClr>
            </a:gs>
            <a:gs pos="100000">
              <a:schemeClr val="accent5">
                <a:hueOff val="12672627"/>
                <a:satOff val="-17773"/>
                <a:lumOff val="-183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cap="all" spc="30" baseline="0" dirty="0">
              <a:solidFill>
                <a:srgbClr val="000000"/>
              </a:solidFill>
              <a:latin typeface="Univers Condensed"/>
              <a:ea typeface="+mn-ea"/>
              <a:cs typeface="+mn-cs"/>
            </a:rPr>
            <a:t>Exotisme</a:t>
          </a:r>
        </a:p>
      </dsp:txBody>
      <dsp:txXfrm>
        <a:off x="3174905" y="4066146"/>
        <a:ext cx="1284726" cy="904533"/>
      </dsp:txXfrm>
    </dsp:sp>
    <dsp:sp modelId="{E12FEAA5-98CF-4A33-A8D5-5FC140B21752}">
      <dsp:nvSpPr>
        <dsp:cNvPr id="0" name=""/>
        <dsp:cNvSpPr/>
      </dsp:nvSpPr>
      <dsp:spPr>
        <a:xfrm>
          <a:off x="1126515" y="1891671"/>
          <a:ext cx="1504138" cy="1376116"/>
        </a:xfrm>
        <a:prstGeom prst="ellipse">
          <a:avLst/>
        </a:prstGeom>
        <a:gradFill rotWithShape="0">
          <a:gsLst>
            <a:gs pos="0">
              <a:schemeClr val="accent5">
                <a:hueOff val="19008940"/>
                <a:satOff val="-26660"/>
                <a:lumOff val="-2746"/>
                <a:alphaOff val="0"/>
                <a:satMod val="103000"/>
                <a:lumMod val="102000"/>
                <a:tint val="94000"/>
              </a:schemeClr>
            </a:gs>
            <a:gs pos="50000">
              <a:schemeClr val="accent5">
                <a:hueOff val="19008940"/>
                <a:satOff val="-26660"/>
                <a:lumOff val="-2746"/>
                <a:alphaOff val="0"/>
                <a:satMod val="110000"/>
                <a:lumMod val="100000"/>
                <a:shade val="100000"/>
              </a:schemeClr>
            </a:gs>
            <a:gs pos="100000">
              <a:schemeClr val="accent5">
                <a:hueOff val="19008940"/>
                <a:satOff val="-26660"/>
                <a:lumOff val="-27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cap="all" spc="30" baseline="0" dirty="0">
              <a:solidFill>
                <a:srgbClr val="000000"/>
              </a:solidFill>
              <a:latin typeface="Univers Condensed"/>
              <a:ea typeface="+mn-ea"/>
              <a:cs typeface="+mn-cs"/>
            </a:rPr>
            <a:t>Adaptation génétique</a:t>
          </a:r>
        </a:p>
      </dsp:txBody>
      <dsp:txXfrm>
        <a:off x="1346791" y="2093199"/>
        <a:ext cx="1063586" cy="97306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996040-2522-45BD-A6A1-91BF3C71644B}" type="datetime1">
              <a:rPr lang="fr-FR" smtClean="0"/>
              <a:t>16/03/2023</a:t>
            </a:fld>
            <a:endParaRPr lang="fr-FR" dirty="0"/>
          </a:p>
        </p:txBody>
      </p:sp>
      <p:sp>
        <p:nvSpPr>
          <p:cNvPr id="4" name="Espace réservé du pied de page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fr-FR" smtClean="0"/>
              <a:t>‹N°›</a:t>
            </a:fld>
            <a:endParaRPr lang="fr-FR"/>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9B937-FDB0-4DA2-8CC3-52B4A83B5A68}" type="datetime1">
              <a:rPr lang="fr-FR" smtClean="0"/>
              <a:pPr/>
              <a:t>16/03/2023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fr-FR" noProof="0" smtClean="0"/>
              <a:t>‹N°›</a:t>
            </a:fld>
            <a:endParaRPr lang="fr-FR"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83860736-8275-4107-A315-F10155774D8D}" type="slidenum">
              <a:rPr lang="fr-FR" smtClean="0"/>
              <a:t>2</a:t>
            </a:fld>
            <a:endParaRPr lang="fr-FR"/>
          </a:p>
        </p:txBody>
      </p:sp>
    </p:spTree>
    <p:extLst>
      <p:ext uri="{BB962C8B-B14F-4D97-AF65-F5344CB8AC3E}">
        <p14:creationId xmlns:p14="http://schemas.microsoft.com/office/powerpoint/2010/main" val="65986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11</a:t>
            </a:fld>
            <a:endParaRPr lang="fr-FR"/>
          </a:p>
        </p:txBody>
      </p:sp>
    </p:spTree>
    <p:extLst>
      <p:ext uri="{BB962C8B-B14F-4D97-AF65-F5344CB8AC3E}">
        <p14:creationId xmlns:p14="http://schemas.microsoft.com/office/powerpoint/2010/main" val="2118692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12</a:t>
            </a:fld>
            <a:endParaRPr lang="fr-FR"/>
          </a:p>
        </p:txBody>
      </p:sp>
    </p:spTree>
    <p:extLst>
      <p:ext uri="{BB962C8B-B14F-4D97-AF65-F5344CB8AC3E}">
        <p14:creationId xmlns:p14="http://schemas.microsoft.com/office/powerpoint/2010/main" val="294164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13</a:t>
            </a:fld>
            <a:endParaRPr lang="fr-FR"/>
          </a:p>
        </p:txBody>
      </p:sp>
    </p:spTree>
    <p:extLst>
      <p:ext uri="{BB962C8B-B14F-4D97-AF65-F5344CB8AC3E}">
        <p14:creationId xmlns:p14="http://schemas.microsoft.com/office/powerpoint/2010/main" val="257102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14</a:t>
            </a:fld>
            <a:endParaRPr lang="fr-FR"/>
          </a:p>
        </p:txBody>
      </p:sp>
    </p:spTree>
    <p:extLst>
      <p:ext uri="{BB962C8B-B14F-4D97-AF65-F5344CB8AC3E}">
        <p14:creationId xmlns:p14="http://schemas.microsoft.com/office/powerpoint/2010/main" val="3883394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rtlCol="0"/>
          <a:lstStyle/>
          <a:p>
            <a:pPr rtl="0"/>
            <a:fld id="{5961EFD6-34B6-4621-AFFD-CC7DD286577B}" type="slidenum">
              <a:rPr lang="fr-FR" smtClean="0"/>
              <a:t>15</a:t>
            </a:fld>
            <a:endParaRPr lang="fr-FR"/>
          </a:p>
        </p:txBody>
      </p:sp>
    </p:spTree>
    <p:extLst>
      <p:ext uri="{BB962C8B-B14F-4D97-AF65-F5344CB8AC3E}">
        <p14:creationId xmlns:p14="http://schemas.microsoft.com/office/powerpoint/2010/main" val="74209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16</a:t>
            </a:fld>
            <a:endParaRPr lang="fr-FR"/>
          </a:p>
        </p:txBody>
      </p:sp>
    </p:spTree>
    <p:extLst>
      <p:ext uri="{BB962C8B-B14F-4D97-AF65-F5344CB8AC3E}">
        <p14:creationId xmlns:p14="http://schemas.microsoft.com/office/powerpoint/2010/main" val="254833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17</a:t>
            </a:fld>
            <a:endParaRPr lang="fr-FR"/>
          </a:p>
        </p:txBody>
      </p:sp>
    </p:spTree>
    <p:extLst>
      <p:ext uri="{BB962C8B-B14F-4D97-AF65-F5344CB8AC3E}">
        <p14:creationId xmlns:p14="http://schemas.microsoft.com/office/powerpoint/2010/main" val="3035528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18</a:t>
            </a:fld>
            <a:endParaRPr lang="fr-FR"/>
          </a:p>
        </p:txBody>
      </p:sp>
    </p:spTree>
    <p:extLst>
      <p:ext uri="{BB962C8B-B14F-4D97-AF65-F5344CB8AC3E}">
        <p14:creationId xmlns:p14="http://schemas.microsoft.com/office/powerpoint/2010/main" val="3822611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19</a:t>
            </a:fld>
            <a:endParaRPr lang="fr-FR"/>
          </a:p>
        </p:txBody>
      </p:sp>
    </p:spTree>
    <p:extLst>
      <p:ext uri="{BB962C8B-B14F-4D97-AF65-F5344CB8AC3E}">
        <p14:creationId xmlns:p14="http://schemas.microsoft.com/office/powerpoint/2010/main" val="64957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21</a:t>
            </a:fld>
            <a:endParaRPr lang="fr-FR"/>
          </a:p>
        </p:txBody>
      </p:sp>
    </p:spTree>
    <p:extLst>
      <p:ext uri="{BB962C8B-B14F-4D97-AF65-F5344CB8AC3E}">
        <p14:creationId xmlns:p14="http://schemas.microsoft.com/office/powerpoint/2010/main" val="14741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rtlCol="0"/>
          <a:lstStyle/>
          <a:p>
            <a:pPr rtl="0"/>
            <a:fld id="{5961EFD6-34B6-4621-AFFD-CC7DD286577B}" type="slidenum">
              <a:rPr lang="fr-FR" smtClean="0"/>
              <a:t>3</a:t>
            </a:fld>
            <a:endParaRPr lang="fr-FR"/>
          </a:p>
        </p:txBody>
      </p:sp>
    </p:spTree>
    <p:extLst>
      <p:ext uri="{BB962C8B-B14F-4D97-AF65-F5344CB8AC3E}">
        <p14:creationId xmlns:p14="http://schemas.microsoft.com/office/powerpoint/2010/main" val="3917916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22</a:t>
            </a:fld>
            <a:endParaRPr lang="fr-FR"/>
          </a:p>
        </p:txBody>
      </p:sp>
    </p:spTree>
    <p:extLst>
      <p:ext uri="{BB962C8B-B14F-4D97-AF65-F5344CB8AC3E}">
        <p14:creationId xmlns:p14="http://schemas.microsoft.com/office/powerpoint/2010/main" val="319599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23</a:t>
            </a:fld>
            <a:endParaRPr lang="fr-FR"/>
          </a:p>
        </p:txBody>
      </p:sp>
    </p:spTree>
    <p:extLst>
      <p:ext uri="{BB962C8B-B14F-4D97-AF65-F5344CB8AC3E}">
        <p14:creationId xmlns:p14="http://schemas.microsoft.com/office/powerpoint/2010/main" val="221642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24</a:t>
            </a:fld>
            <a:endParaRPr lang="fr-FR"/>
          </a:p>
        </p:txBody>
      </p:sp>
    </p:spTree>
    <p:extLst>
      <p:ext uri="{BB962C8B-B14F-4D97-AF65-F5344CB8AC3E}">
        <p14:creationId xmlns:p14="http://schemas.microsoft.com/office/powerpoint/2010/main" val="3356389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25</a:t>
            </a:fld>
            <a:endParaRPr lang="fr-FR"/>
          </a:p>
        </p:txBody>
      </p:sp>
    </p:spTree>
    <p:extLst>
      <p:ext uri="{BB962C8B-B14F-4D97-AF65-F5344CB8AC3E}">
        <p14:creationId xmlns:p14="http://schemas.microsoft.com/office/powerpoint/2010/main" val="4242057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26</a:t>
            </a:fld>
            <a:endParaRPr lang="fr-FR"/>
          </a:p>
        </p:txBody>
      </p:sp>
    </p:spTree>
    <p:extLst>
      <p:ext uri="{BB962C8B-B14F-4D97-AF65-F5344CB8AC3E}">
        <p14:creationId xmlns:p14="http://schemas.microsoft.com/office/powerpoint/2010/main" val="354176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27</a:t>
            </a:fld>
            <a:endParaRPr lang="fr-FR"/>
          </a:p>
        </p:txBody>
      </p:sp>
    </p:spTree>
    <p:extLst>
      <p:ext uri="{BB962C8B-B14F-4D97-AF65-F5344CB8AC3E}">
        <p14:creationId xmlns:p14="http://schemas.microsoft.com/office/powerpoint/2010/main" val="996612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28</a:t>
            </a:fld>
            <a:endParaRPr lang="fr-FR"/>
          </a:p>
        </p:txBody>
      </p:sp>
    </p:spTree>
    <p:extLst>
      <p:ext uri="{BB962C8B-B14F-4D97-AF65-F5344CB8AC3E}">
        <p14:creationId xmlns:p14="http://schemas.microsoft.com/office/powerpoint/2010/main" val="71876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29</a:t>
            </a:fld>
            <a:endParaRPr lang="fr-FR"/>
          </a:p>
        </p:txBody>
      </p:sp>
    </p:spTree>
    <p:extLst>
      <p:ext uri="{BB962C8B-B14F-4D97-AF65-F5344CB8AC3E}">
        <p14:creationId xmlns:p14="http://schemas.microsoft.com/office/powerpoint/2010/main" val="916003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30</a:t>
            </a:fld>
            <a:endParaRPr lang="fr-FR"/>
          </a:p>
        </p:txBody>
      </p:sp>
    </p:spTree>
    <p:extLst>
      <p:ext uri="{BB962C8B-B14F-4D97-AF65-F5344CB8AC3E}">
        <p14:creationId xmlns:p14="http://schemas.microsoft.com/office/powerpoint/2010/main" val="3089495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31</a:t>
            </a:fld>
            <a:endParaRPr lang="fr-FR"/>
          </a:p>
        </p:txBody>
      </p:sp>
    </p:spTree>
    <p:extLst>
      <p:ext uri="{BB962C8B-B14F-4D97-AF65-F5344CB8AC3E}">
        <p14:creationId xmlns:p14="http://schemas.microsoft.com/office/powerpoint/2010/main" val="273442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115A580F-E35D-42E1-AF82-E41CC201EA91}" type="slidenum">
              <a:rPr lang="fr-FR" smtClean="0"/>
              <a:t>4</a:t>
            </a:fld>
            <a:endParaRPr lang="fr-FR"/>
          </a:p>
        </p:txBody>
      </p:sp>
    </p:spTree>
    <p:extLst>
      <p:ext uri="{BB962C8B-B14F-4D97-AF65-F5344CB8AC3E}">
        <p14:creationId xmlns:p14="http://schemas.microsoft.com/office/powerpoint/2010/main" val="4167440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rtlCol="0"/>
          <a:lstStyle/>
          <a:p>
            <a:pPr rtl="0"/>
            <a:fld id="{5961EFD6-34B6-4621-AFFD-CC7DD286577B}" type="slidenum">
              <a:rPr lang="fr-FR" smtClean="0"/>
              <a:t>32</a:t>
            </a:fld>
            <a:endParaRPr lang="fr-FR"/>
          </a:p>
        </p:txBody>
      </p:sp>
    </p:spTree>
    <p:extLst>
      <p:ext uri="{BB962C8B-B14F-4D97-AF65-F5344CB8AC3E}">
        <p14:creationId xmlns:p14="http://schemas.microsoft.com/office/powerpoint/2010/main" val="3077462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33</a:t>
            </a:fld>
            <a:endParaRPr lang="fr-FR"/>
          </a:p>
        </p:txBody>
      </p:sp>
    </p:spTree>
    <p:extLst>
      <p:ext uri="{BB962C8B-B14F-4D97-AF65-F5344CB8AC3E}">
        <p14:creationId xmlns:p14="http://schemas.microsoft.com/office/powerpoint/2010/main" val="1487353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34</a:t>
            </a:fld>
            <a:endParaRPr lang="fr-FR"/>
          </a:p>
        </p:txBody>
      </p:sp>
    </p:spTree>
    <p:extLst>
      <p:ext uri="{BB962C8B-B14F-4D97-AF65-F5344CB8AC3E}">
        <p14:creationId xmlns:p14="http://schemas.microsoft.com/office/powerpoint/2010/main" val="2021437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35</a:t>
            </a:fld>
            <a:endParaRPr lang="fr-FR"/>
          </a:p>
        </p:txBody>
      </p:sp>
    </p:spTree>
    <p:extLst>
      <p:ext uri="{BB962C8B-B14F-4D97-AF65-F5344CB8AC3E}">
        <p14:creationId xmlns:p14="http://schemas.microsoft.com/office/powerpoint/2010/main" val="1551247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36</a:t>
            </a:fld>
            <a:endParaRPr lang="fr-FR"/>
          </a:p>
        </p:txBody>
      </p:sp>
    </p:spTree>
    <p:extLst>
      <p:ext uri="{BB962C8B-B14F-4D97-AF65-F5344CB8AC3E}">
        <p14:creationId xmlns:p14="http://schemas.microsoft.com/office/powerpoint/2010/main" val="2708976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47769C21-FF48-4BAC-88E9-1290DC654EBC}" type="slidenum">
              <a:rPr lang="fr-FR" smtClean="0"/>
              <a:t>37</a:t>
            </a:fld>
            <a:endParaRPr lang="fr-FR"/>
          </a:p>
        </p:txBody>
      </p:sp>
    </p:spTree>
    <p:extLst>
      <p:ext uri="{BB962C8B-B14F-4D97-AF65-F5344CB8AC3E}">
        <p14:creationId xmlns:p14="http://schemas.microsoft.com/office/powerpoint/2010/main" val="41446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rtlCol="0"/>
          <a:lstStyle/>
          <a:p>
            <a:pPr rtl="0"/>
            <a:fld id="{5961EFD6-34B6-4621-AFFD-CC7DD286577B}" type="slidenum">
              <a:rPr lang="fr-FR" smtClean="0"/>
              <a:t>5</a:t>
            </a:fld>
            <a:endParaRPr lang="fr-FR"/>
          </a:p>
        </p:txBody>
      </p:sp>
    </p:spTree>
    <p:extLst>
      <p:ext uri="{BB962C8B-B14F-4D97-AF65-F5344CB8AC3E}">
        <p14:creationId xmlns:p14="http://schemas.microsoft.com/office/powerpoint/2010/main" val="164454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6</a:t>
            </a:fld>
            <a:endParaRPr lang="fr-FR"/>
          </a:p>
        </p:txBody>
      </p:sp>
    </p:spTree>
    <p:extLst>
      <p:ext uri="{BB962C8B-B14F-4D97-AF65-F5344CB8AC3E}">
        <p14:creationId xmlns:p14="http://schemas.microsoft.com/office/powerpoint/2010/main" val="114483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7</a:t>
            </a:fld>
            <a:endParaRPr lang="fr-FR"/>
          </a:p>
        </p:txBody>
      </p:sp>
    </p:spTree>
    <p:extLst>
      <p:ext uri="{BB962C8B-B14F-4D97-AF65-F5344CB8AC3E}">
        <p14:creationId xmlns:p14="http://schemas.microsoft.com/office/powerpoint/2010/main" val="2906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8</a:t>
            </a:fld>
            <a:endParaRPr lang="fr-FR"/>
          </a:p>
        </p:txBody>
      </p:sp>
    </p:spTree>
    <p:extLst>
      <p:ext uri="{BB962C8B-B14F-4D97-AF65-F5344CB8AC3E}">
        <p14:creationId xmlns:p14="http://schemas.microsoft.com/office/powerpoint/2010/main" val="167637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9</a:t>
            </a:fld>
            <a:endParaRPr lang="fr-FR"/>
          </a:p>
        </p:txBody>
      </p:sp>
    </p:spTree>
    <p:extLst>
      <p:ext uri="{BB962C8B-B14F-4D97-AF65-F5344CB8AC3E}">
        <p14:creationId xmlns:p14="http://schemas.microsoft.com/office/powerpoint/2010/main" val="224859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EEB4EE6E-C0DF-4EB1-8875-16F6BF599544}" type="slidenum">
              <a:rPr lang="fr-FR" smtClean="0"/>
              <a:t>10</a:t>
            </a:fld>
            <a:endParaRPr lang="fr-FR"/>
          </a:p>
        </p:txBody>
      </p:sp>
    </p:spTree>
    <p:extLst>
      <p:ext uri="{BB962C8B-B14F-4D97-AF65-F5344CB8AC3E}">
        <p14:creationId xmlns:p14="http://schemas.microsoft.com/office/powerpoint/2010/main" val="279729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tx1"/>
        </a:solid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rtlCol="0" anchor="t">
            <a:normAutofit/>
          </a:bodyPr>
          <a:lstStyle>
            <a:lvl1pPr>
              <a:defRPr>
                <a:solidFill>
                  <a:schemeClr val="bg1"/>
                </a:solidFill>
              </a:defRPr>
            </a:lvl1pPr>
          </a:lstStyle>
          <a:p>
            <a:pPr rtl="0"/>
            <a:r>
              <a:rPr lang="fr-FR" sz="4000" noProof="0">
                <a:solidFill>
                  <a:schemeClr val="bg1"/>
                </a:solidFill>
              </a:rPr>
              <a:t>Modifiez le style du titre</a:t>
            </a:r>
          </a:p>
        </p:txBody>
      </p:sp>
      <p:sp>
        <p:nvSpPr>
          <p:cNvPr id="10" name="Sous-titr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rtlCol="0" anchor="b">
            <a:normAutofit/>
          </a:bodyPr>
          <a:lstStyle>
            <a:lvl1pPr marL="0" indent="0">
              <a:buNone/>
              <a:defRPr sz="1800">
                <a:solidFill>
                  <a:schemeClr val="bg1"/>
                </a:solidFill>
              </a:defRPr>
            </a:lvl1pPr>
          </a:lstStyle>
          <a:p>
            <a:pPr rtl="0"/>
            <a:r>
              <a:rPr lang="fr-FR" sz="1800" noProof="0">
                <a:solidFill>
                  <a:schemeClr val="bg1"/>
                </a:solidFill>
              </a:rPr>
              <a:t>Insérer un sous-titre ici</a:t>
            </a:r>
          </a:p>
        </p:txBody>
      </p:sp>
      <p:sp>
        <p:nvSpPr>
          <p:cNvPr id="18" name="Espace réservé d’image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rtlCol="0" anchor="t"/>
          <a:lstStyle>
            <a:lvl1pPr marL="0" indent="0" algn="ctr">
              <a:buNone/>
              <a:defRPr>
                <a:solidFill>
                  <a:schemeClr val="bg1"/>
                </a:solidFill>
              </a:defRPr>
            </a:lvl1pPr>
          </a:lstStyle>
          <a:p>
            <a:pPr rtl="0"/>
            <a:r>
              <a:rPr lang="fr-FR" noProof="0"/>
              <a:t>Insérer une photo ici</a:t>
            </a:r>
          </a:p>
        </p:txBody>
      </p:sp>
      <p:cxnSp>
        <p:nvCxnSpPr>
          <p:cNvPr id="11" name="Connecteur droit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defRPr>
            </a:lvl1pPr>
          </a:lstStyle>
          <a:p>
            <a:pPr rtl="0"/>
            <a:r>
              <a:rPr lang="fr-FR" noProof="0"/>
              <a:t>TITRE DE LA PRÉSENTATION</a:t>
            </a:r>
          </a:p>
        </p:txBody>
      </p:sp>
      <p:sp>
        <p:nvSpPr>
          <p:cNvPr id="14" name="Espace réservé de la date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rtlCol="0"/>
          <a:lstStyle/>
          <a:p>
            <a:pPr rtl="0"/>
            <a:r>
              <a:rPr lang="fr-FR" noProof="0">
                <a:solidFill>
                  <a:srgbClr val="FFFFFF"/>
                </a:solidFill>
                <a:effectLst>
                  <a:outerShdw blurRad="38100" dist="38100" dir="2700000" algn="tl">
                    <a:srgbClr val="000000">
                      <a:alpha val="43137"/>
                    </a:srgbClr>
                  </a:outerShdw>
                </a:effectLst>
              </a:rPr>
              <a:t>11/02/20XX</a:t>
            </a:r>
          </a:p>
        </p:txBody>
      </p:sp>
      <p:sp>
        <p:nvSpPr>
          <p:cNvPr id="15" name="Espace réservé du numéro de diapositive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rtlCol="0"/>
          <a:lstStyle/>
          <a:p>
            <a:pPr rtl="0"/>
            <a:fld id="{E30AF5A0-43BB-4336-8627-9123B9144D80}" type="slidenum">
              <a:rPr lang="fr-FR" noProof="0" smtClean="0">
                <a:solidFill>
                  <a:srgbClr val="FFFFFF"/>
                </a:solidFill>
                <a:effectLst>
                  <a:outerShdw blurRad="38100" dist="38100" dir="2700000" algn="tl">
                    <a:srgbClr val="000000">
                      <a:alpha val="43137"/>
                    </a:srgbClr>
                  </a:outerShdw>
                </a:effectLst>
              </a:rPr>
              <a:t>‹N°›</a:t>
            </a:fld>
            <a:endParaRPr lang="fr-FR" noProof="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nne de contenu 2">
    <p:spTree>
      <p:nvGrpSpPr>
        <p:cNvPr id="1" name=""/>
        <p:cNvGrpSpPr/>
        <p:nvPr/>
      </p:nvGrpSpPr>
      <p:grpSpPr>
        <a:xfrm>
          <a:off x="0" y="0"/>
          <a:ext cx="0" cy="0"/>
          <a:chOff x="0" y="0"/>
          <a:chExt cx="0" cy="0"/>
        </a:xfrm>
      </p:grpSpPr>
      <p:sp>
        <p:nvSpPr>
          <p:cNvPr id="8" name="Titr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rtlCol="0"/>
          <a:lstStyle/>
          <a:p>
            <a:pPr rtl="0"/>
            <a:r>
              <a:rPr lang="fr-FR" noProof="0"/>
              <a:t>Modifiez le style du titre</a:t>
            </a:r>
          </a:p>
        </p:txBody>
      </p:sp>
      <p:cxnSp>
        <p:nvCxnSpPr>
          <p:cNvPr id="9" name="Connecteur droit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1" name="Espace réservé du contenu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rtlCol="0">
            <a:normAutofit/>
          </a:bodyPr>
          <a:lstStyle>
            <a:lvl1pPr>
              <a:lnSpc>
                <a:spcPct val="100000"/>
              </a:lnSpc>
              <a:defRPr sz="1800"/>
            </a:lvl1pPr>
          </a:lstStyle>
          <a:p>
            <a:pPr rtl="0"/>
            <a:r>
              <a:rPr lang="fr-FR" noProof="0"/>
              <a:t>Insérer du texte ici</a:t>
            </a:r>
          </a:p>
        </p:txBody>
      </p:sp>
      <p:sp>
        <p:nvSpPr>
          <p:cNvPr id="18" name="Espace réservé du texte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7" name="Espace réservé du contenu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rtlCol="0">
            <a:normAutofit/>
          </a:bodyPr>
          <a:lstStyle>
            <a:lvl1pPr>
              <a:lnSpc>
                <a:spcPct val="100000"/>
              </a:lnSpc>
              <a:defRPr sz="1800"/>
            </a:lvl1pPr>
          </a:lstStyle>
          <a:p>
            <a:pPr rtl="0"/>
            <a:r>
              <a:rPr lang="fr-FR" noProof="0"/>
              <a:t>Insérer du texte ici</a:t>
            </a:r>
          </a:p>
        </p:txBody>
      </p:sp>
      <p:cxnSp>
        <p:nvCxnSpPr>
          <p:cNvPr id="12" name="Connecteur droit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14" name="Espace réservé de la date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15" name="Espace réservé du numéro de diapositive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fr-FR" noProof="0" smtClean="0"/>
              <a:t>‹N°›</a:t>
            </a:fld>
            <a:endParaRPr lang="fr-FR" noProof="0"/>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nne de contenu 3">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r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rtlCol="0"/>
          <a:lstStyle/>
          <a:p>
            <a:pPr rtl="0"/>
            <a:r>
              <a:rPr lang="fr-FR" noProof="0"/>
              <a:t>Modifiez le style du titre</a:t>
            </a:r>
          </a:p>
        </p:txBody>
      </p:sp>
      <p:sp>
        <p:nvSpPr>
          <p:cNvPr id="14" name="Espace réservé du texte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9" name="Espace réservé du contenu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rtlCol="0">
            <a:normAutofit/>
          </a:bodyPr>
          <a:lstStyle>
            <a:lvl1pPr>
              <a:lnSpc>
                <a:spcPct val="100000"/>
              </a:lnSpc>
              <a:defRPr sz="1800"/>
            </a:lvl1pPr>
          </a:lstStyle>
          <a:p>
            <a:pPr rtl="0"/>
            <a:r>
              <a:rPr lang="fr-FR" noProof="0"/>
              <a:t>Insérer du texte ici</a:t>
            </a:r>
          </a:p>
        </p:txBody>
      </p:sp>
      <p:sp>
        <p:nvSpPr>
          <p:cNvPr id="17" name="Espace réservé du texte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5" name="Espace réservé du contenu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rtlCol="0">
            <a:normAutofit/>
          </a:bodyPr>
          <a:lstStyle>
            <a:lvl1pPr>
              <a:lnSpc>
                <a:spcPct val="100000"/>
              </a:lnSpc>
              <a:defRPr sz="1800"/>
            </a:lvl1pPr>
          </a:lstStyle>
          <a:p>
            <a:pPr rtl="0"/>
            <a:r>
              <a:rPr lang="fr-FR" noProof="0"/>
              <a:t>Insérer du texte ici</a:t>
            </a:r>
          </a:p>
        </p:txBody>
      </p:sp>
      <p:sp>
        <p:nvSpPr>
          <p:cNvPr id="18" name="Espace réservé du texte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6" name="Espace réservé du contenu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rtlCol="0">
            <a:normAutofit/>
          </a:bodyPr>
          <a:lstStyle>
            <a:lvl1pPr>
              <a:lnSpc>
                <a:spcPct val="100000"/>
              </a:lnSpc>
              <a:defRPr sz="1800"/>
            </a:lvl1pPr>
          </a:lstStyle>
          <a:p>
            <a:pPr rtl="0"/>
            <a:r>
              <a:rPr lang="fr-FR" noProof="0"/>
              <a:t>Insérer du texte ici</a:t>
            </a:r>
          </a:p>
        </p:txBody>
      </p:sp>
      <p:cxnSp>
        <p:nvCxnSpPr>
          <p:cNvPr id="10" name="Connecteur droit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12" name="Espace réservé de la date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13" name="Espace réservé du numéro de diapositive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fr-FR" noProof="0" smtClean="0"/>
              <a:t>‹N°›</a:t>
            </a:fld>
            <a:endParaRPr lang="fr-FR" noProof="0"/>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nthèse">
    <p:spTree>
      <p:nvGrpSpPr>
        <p:cNvPr id="1" name=""/>
        <p:cNvGrpSpPr/>
        <p:nvPr/>
      </p:nvGrpSpPr>
      <p:grpSpPr>
        <a:xfrm>
          <a:off x="0" y="0"/>
          <a:ext cx="0" cy="0"/>
          <a:chOff x="0" y="0"/>
          <a:chExt cx="0" cy="0"/>
        </a:xfrm>
      </p:grpSpPr>
      <p:cxnSp>
        <p:nvCxnSpPr>
          <p:cNvPr id="28" name="Connecteur droit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r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rtlCol="0">
            <a:normAutofit/>
          </a:bodyPr>
          <a:lstStyle/>
          <a:p>
            <a:pPr rtl="0"/>
            <a:r>
              <a:rPr lang="fr-FR" noProof="0"/>
              <a:t>Modifiez le style du titre</a:t>
            </a:r>
          </a:p>
        </p:txBody>
      </p:sp>
      <p:sp>
        <p:nvSpPr>
          <p:cNvPr id="51" name="Espace réservé d’image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rtlCol="0"/>
          <a:lstStyle>
            <a:lvl1pPr marL="0" indent="0" algn="ctr">
              <a:buNone/>
              <a:defRPr/>
            </a:lvl1pPr>
          </a:lstStyle>
          <a:p>
            <a:pPr rtl="0"/>
            <a:r>
              <a:rPr lang="fr-FR" noProof="0"/>
              <a:t>Insérer une photo ici</a:t>
            </a:r>
          </a:p>
        </p:txBody>
      </p:sp>
      <p:sp>
        <p:nvSpPr>
          <p:cNvPr id="53" name="Espace réservé d’image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rtlCol="0"/>
          <a:lstStyle>
            <a:lvl1pPr marL="0" indent="0" algn="ctr">
              <a:buNone/>
              <a:defRPr/>
            </a:lvl1pPr>
          </a:lstStyle>
          <a:p>
            <a:pPr rtl="0"/>
            <a:r>
              <a:rPr lang="fr-FR" noProof="0"/>
              <a:t>Insérer une photo ici</a:t>
            </a:r>
          </a:p>
        </p:txBody>
      </p:sp>
      <p:sp>
        <p:nvSpPr>
          <p:cNvPr id="57" name="Espace réservé d’image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rtlCol="0"/>
          <a:lstStyle>
            <a:lvl1pPr marL="0" indent="0" algn="ctr">
              <a:buNone/>
              <a:defRPr/>
            </a:lvl1pPr>
          </a:lstStyle>
          <a:p>
            <a:pPr rtl="0"/>
            <a:r>
              <a:rPr lang="fr-FR" noProof="0"/>
              <a:t>Insérer une photo ici</a:t>
            </a:r>
          </a:p>
        </p:txBody>
      </p:sp>
      <p:sp>
        <p:nvSpPr>
          <p:cNvPr id="54" name="Espace réservé d’image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rtlCol="0"/>
          <a:lstStyle>
            <a:lvl1pPr marL="0" indent="0" algn="ctr">
              <a:buNone/>
              <a:defRPr/>
            </a:lvl1pPr>
          </a:lstStyle>
          <a:p>
            <a:pPr rtl="0"/>
            <a:r>
              <a:rPr lang="fr-FR" noProof="0"/>
              <a:t>Insérer une photo ici</a:t>
            </a:r>
          </a:p>
        </p:txBody>
      </p:sp>
      <p:sp>
        <p:nvSpPr>
          <p:cNvPr id="29" name="Espace réservé du contenu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rtlCol="0">
            <a:normAutofit/>
          </a:bodyPr>
          <a:lstStyle>
            <a:lvl1pPr marL="0" indent="0">
              <a:lnSpc>
                <a:spcPct val="100000"/>
              </a:lnSpc>
              <a:buNone/>
              <a:defRPr sz="1800"/>
            </a:lvl1pPr>
          </a:lstStyle>
          <a:p>
            <a:pPr lvl="0" rtl="0"/>
            <a:r>
              <a:rPr lang="fr-FR" noProof="0"/>
              <a:t>Cliquez pour modifier les styles du texte du masque</a:t>
            </a:r>
          </a:p>
        </p:txBody>
      </p:sp>
      <p:sp>
        <p:nvSpPr>
          <p:cNvPr id="34" name="Espace réservé du pied de page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35" name="Espace réservé de la date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36" name="Espace réservé du numéro de diapositive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rtlCol="0"/>
          <a:lstStyle/>
          <a:p>
            <a:pPr rtl="0"/>
            <a:fld id="{DE330D17-32E5-404A-9262-6A998ABC0878}" type="slidenum">
              <a:rPr lang="fr-FR" noProof="0" smtClean="0"/>
              <a:t>‹N°›</a:t>
            </a:fld>
            <a:endParaRPr lang="fr-FR" noProof="0"/>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rmeture">
    <p:bg>
      <p:bgPr>
        <a:solidFill>
          <a:schemeClr val="tx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rtlCol="0">
            <a:normAutofit/>
          </a:bodyPr>
          <a:lstStyle>
            <a:lvl1pPr>
              <a:defRPr>
                <a:solidFill>
                  <a:schemeClr val="bg1"/>
                </a:solidFill>
              </a:defRPr>
            </a:lvl1pPr>
          </a:lstStyle>
          <a:p>
            <a:pPr rtl="0"/>
            <a:r>
              <a:rPr lang="fr-FR" noProof="0"/>
              <a:t>Cliquez pour ajouter un titre</a:t>
            </a:r>
          </a:p>
        </p:txBody>
      </p:sp>
      <p:sp>
        <p:nvSpPr>
          <p:cNvPr id="9" name="Sous-titr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rtlCol="0" anchor="t"/>
          <a:lstStyle>
            <a:lvl1pPr marL="0" indent="0">
              <a:buNone/>
              <a:defRPr sz="1800">
                <a:solidFill>
                  <a:schemeClr val="bg1"/>
                </a:solidFill>
              </a:defRPr>
            </a:lvl1pPr>
          </a:lstStyle>
          <a:p>
            <a:pPr rtl="0"/>
            <a:r>
              <a:rPr lang="fr-FR" noProof="0"/>
              <a:t>Cliquez pour ajouter un sous-titre</a:t>
            </a:r>
          </a:p>
        </p:txBody>
      </p:sp>
      <p:sp>
        <p:nvSpPr>
          <p:cNvPr id="20" name="Espace réservé d’image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rtlCol="0"/>
          <a:lstStyle>
            <a:lvl1pPr marL="0" indent="0" algn="ctr">
              <a:buNone/>
              <a:defRPr>
                <a:solidFill>
                  <a:schemeClr val="bg1"/>
                </a:solidFill>
              </a:defRPr>
            </a:lvl1pPr>
          </a:lstStyle>
          <a:p>
            <a:pPr rtl="0"/>
            <a:r>
              <a:rPr lang="fr-FR" noProof="0"/>
              <a:t>Insérer une photo ici</a:t>
            </a:r>
          </a:p>
        </p:txBody>
      </p:sp>
      <p:sp>
        <p:nvSpPr>
          <p:cNvPr id="21" name="Espace réservé d’image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rtlCol="0"/>
          <a:lstStyle>
            <a:lvl1pPr marL="0" indent="0" algn="ctr">
              <a:buNone/>
              <a:defRPr>
                <a:solidFill>
                  <a:schemeClr val="bg1"/>
                </a:solidFill>
              </a:defRPr>
            </a:lvl1pPr>
          </a:lstStyle>
          <a:p>
            <a:pPr rtl="0"/>
            <a:r>
              <a:rPr lang="fr-FR" noProof="0"/>
              <a:t>Insérer une photo ici</a:t>
            </a:r>
          </a:p>
        </p:txBody>
      </p:sp>
      <p:cxnSp>
        <p:nvCxnSpPr>
          <p:cNvPr id="12" name="Connecteur droit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rtlCol="0"/>
          <a:lstStyle>
            <a:lvl1pPr>
              <a:defRPr>
                <a:solidFill>
                  <a:schemeClr val="bg1"/>
                </a:solidFill>
              </a:defRPr>
            </a:lvl1pPr>
          </a:lstStyle>
          <a:p>
            <a:pPr rtl="0"/>
            <a:r>
              <a:rPr lang="fr-FR" noProof="0"/>
              <a:t>TITRE DE LA PRÉSENTATION</a:t>
            </a:r>
          </a:p>
        </p:txBody>
      </p:sp>
      <p:sp>
        <p:nvSpPr>
          <p:cNvPr id="14" name="Espace réservé de la date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rtlCol="0"/>
          <a:lstStyle>
            <a:lvl1pPr>
              <a:defRPr>
                <a:solidFill>
                  <a:schemeClr val="bg1"/>
                </a:solidFill>
              </a:defRPr>
            </a:lvl1pPr>
          </a:lstStyle>
          <a:p>
            <a:pPr rtl="0"/>
            <a:r>
              <a:rPr lang="fr-FR" noProof="0"/>
              <a:t>11/02/20XX</a:t>
            </a:r>
          </a:p>
        </p:txBody>
      </p:sp>
      <p:sp>
        <p:nvSpPr>
          <p:cNvPr id="15" name="Espace réservé du numéro de diapositive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rtlCol="0"/>
          <a:lstStyle>
            <a:lvl1pPr>
              <a:defRPr>
                <a:solidFill>
                  <a:schemeClr val="bg1"/>
                </a:solidFill>
              </a:defRPr>
            </a:lvl1pPr>
          </a:lstStyle>
          <a:p>
            <a:pPr rtl="0"/>
            <a:fld id="{A53D7EE4-1EDB-42FD-B6B7-A82C9F31F0F4}" type="slidenum">
              <a:rPr lang="fr-FR" noProof="0" smtClean="0"/>
              <a:pPr rtl="0"/>
              <a:t>‹N°›</a:t>
            </a:fld>
            <a:endParaRPr lang="fr-FR" noProof="0"/>
          </a:p>
        </p:txBody>
      </p:sp>
    </p:spTree>
    <p:extLst>
      <p:ext uri="{BB962C8B-B14F-4D97-AF65-F5344CB8AC3E}">
        <p14:creationId xmlns:p14="http://schemas.microsoft.com/office/powerpoint/2010/main" val="33709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9009F7-B9AD-4A04-92AA-078C48259FE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D22A834-7415-4B04-BC2E-964860674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1F73547-E723-4464-82EB-62CCEDEBD302}"/>
              </a:ext>
            </a:extLst>
          </p:cNvPr>
          <p:cNvSpPr>
            <a:spLocks noGrp="1"/>
          </p:cNvSpPr>
          <p:nvPr>
            <p:ph type="dt" sz="half" idx="10"/>
          </p:nvPr>
        </p:nvSpPr>
        <p:spPr/>
        <p:txBody>
          <a:bodyPr/>
          <a:lstStyle/>
          <a:p>
            <a:fld id="{5FBB890C-FA7F-4CF8-856A-1276215F7DBC}" type="datetimeFigureOut">
              <a:rPr lang="fr-FR" smtClean="0"/>
              <a:t>16/03/2023</a:t>
            </a:fld>
            <a:endParaRPr lang="fr-FR"/>
          </a:p>
        </p:txBody>
      </p:sp>
      <p:sp>
        <p:nvSpPr>
          <p:cNvPr id="5" name="Espace réservé du pied de page 4">
            <a:extLst>
              <a:ext uri="{FF2B5EF4-FFF2-40B4-BE49-F238E27FC236}">
                <a16:creationId xmlns:a16="http://schemas.microsoft.com/office/drawing/2014/main" id="{88EE0364-2ECB-4E58-B15C-DB318E5FDC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E6416D-E492-4FC7-9750-F4B88E71FC58}"/>
              </a:ext>
            </a:extLst>
          </p:cNvPr>
          <p:cNvSpPr>
            <a:spLocks noGrp="1"/>
          </p:cNvSpPr>
          <p:nvPr>
            <p:ph type="sldNum" sz="quarter" idx="12"/>
          </p:nvPr>
        </p:nvSpPr>
        <p:spPr/>
        <p:txBody>
          <a:bodyPr/>
          <a:lstStyle/>
          <a:p>
            <a:fld id="{4420F981-26FA-4260-B89B-B8FCC5D27950}" type="slidenum">
              <a:rPr lang="fr-FR" smtClean="0"/>
              <a:t>‹N°›</a:t>
            </a:fld>
            <a:endParaRPr lang="fr-FR"/>
          </a:p>
        </p:txBody>
      </p:sp>
    </p:spTree>
    <p:extLst>
      <p:ext uri="{BB962C8B-B14F-4D97-AF65-F5344CB8AC3E}">
        <p14:creationId xmlns:p14="http://schemas.microsoft.com/office/powerpoint/2010/main" val="3778093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CF6EAB-0064-47C2-A8BC-39E7585AAC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1CF7351-7A3C-45B3-ADC0-602E106DEC9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F32C8F-2BD7-48C0-89CD-6541D26933C1}"/>
              </a:ext>
            </a:extLst>
          </p:cNvPr>
          <p:cNvSpPr>
            <a:spLocks noGrp="1"/>
          </p:cNvSpPr>
          <p:nvPr>
            <p:ph type="dt" sz="half" idx="10"/>
          </p:nvPr>
        </p:nvSpPr>
        <p:spPr/>
        <p:txBody>
          <a:bodyPr/>
          <a:lstStyle/>
          <a:p>
            <a:fld id="{5FBB890C-FA7F-4CF8-856A-1276215F7DBC}" type="datetimeFigureOut">
              <a:rPr lang="fr-FR" smtClean="0"/>
              <a:t>16/03/2023</a:t>
            </a:fld>
            <a:endParaRPr lang="fr-FR"/>
          </a:p>
        </p:txBody>
      </p:sp>
      <p:sp>
        <p:nvSpPr>
          <p:cNvPr id="5" name="Espace réservé du pied de page 4">
            <a:extLst>
              <a:ext uri="{FF2B5EF4-FFF2-40B4-BE49-F238E27FC236}">
                <a16:creationId xmlns:a16="http://schemas.microsoft.com/office/drawing/2014/main" id="{FA2C7D84-10E3-4AD4-A3E5-00D6021403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1FE28F-6C92-4A55-BEE1-13822500B4EA}"/>
              </a:ext>
            </a:extLst>
          </p:cNvPr>
          <p:cNvSpPr>
            <a:spLocks noGrp="1"/>
          </p:cNvSpPr>
          <p:nvPr>
            <p:ph type="sldNum" sz="quarter" idx="12"/>
          </p:nvPr>
        </p:nvSpPr>
        <p:spPr/>
        <p:txBody>
          <a:bodyPr/>
          <a:lstStyle/>
          <a:p>
            <a:fld id="{4420F981-26FA-4260-B89B-B8FCC5D27950}" type="slidenum">
              <a:rPr lang="fr-FR" smtClean="0"/>
              <a:t>‹N°›</a:t>
            </a:fld>
            <a:endParaRPr lang="fr-FR"/>
          </a:p>
        </p:txBody>
      </p:sp>
    </p:spTree>
    <p:extLst>
      <p:ext uri="{BB962C8B-B14F-4D97-AF65-F5344CB8AC3E}">
        <p14:creationId xmlns:p14="http://schemas.microsoft.com/office/powerpoint/2010/main" val="62681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rtlCol="0">
            <a:normAutofit/>
          </a:bodyPr>
          <a:lstStyle/>
          <a:p>
            <a:pPr rtl="0"/>
            <a:r>
              <a:rPr lang="fr-FR" sz="4000" noProof="0"/>
              <a:t>Modifiez le style du titre</a:t>
            </a:r>
          </a:p>
        </p:txBody>
      </p:sp>
      <p:sp>
        <p:nvSpPr>
          <p:cNvPr id="18" name="Espace réservé d’image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rtlCol="0"/>
          <a:lstStyle>
            <a:lvl1pPr marL="0" indent="0" algn="ctr">
              <a:buNone/>
              <a:defRPr/>
            </a:lvl1pPr>
          </a:lstStyle>
          <a:p>
            <a:pPr rtl="0"/>
            <a:r>
              <a:rPr lang="fr-FR" noProof="0"/>
              <a:t>Insérer une photo ici</a:t>
            </a:r>
          </a:p>
        </p:txBody>
      </p:sp>
      <p:cxnSp>
        <p:nvCxnSpPr>
          <p:cNvPr id="10" name="Connecteur droit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rtlCol="0">
            <a:normAutofit/>
          </a:bodyPr>
          <a:lstStyle>
            <a:lvl1pPr marL="0" indent="0">
              <a:lnSpc>
                <a:spcPct val="100000"/>
              </a:lnSpc>
              <a:buNone/>
              <a:defRPr sz="1800"/>
            </a:lvl1pPr>
          </a:lstStyle>
          <a:p>
            <a:pPr lvl="0" rtl="0"/>
            <a:r>
              <a:rPr lang="fr-FR" noProof="0"/>
              <a:t>Cliquez pour modifier les styles du texte du masque</a:t>
            </a:r>
          </a:p>
        </p:txBody>
      </p:sp>
      <p:cxnSp>
        <p:nvCxnSpPr>
          <p:cNvPr id="12" name="Connecteur droit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effectLst/>
              </a:defRPr>
            </a:lvl1pPr>
          </a:lstStyle>
          <a:p>
            <a:pPr rtl="0"/>
            <a:r>
              <a:rPr lang="fr-FR" noProof="0"/>
              <a:t>TITRE DE LA PRÉSENTATION</a:t>
            </a:r>
          </a:p>
        </p:txBody>
      </p:sp>
      <p:sp>
        <p:nvSpPr>
          <p:cNvPr id="14" name="Espace réservé de la date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rtlCol="0"/>
          <a:lstStyle/>
          <a:p>
            <a:pPr rtl="0"/>
            <a:r>
              <a:rPr lang="fr-FR" noProof="0"/>
              <a:t>11/02/20XX</a:t>
            </a:r>
          </a:p>
        </p:txBody>
      </p:sp>
      <p:sp>
        <p:nvSpPr>
          <p:cNvPr id="15" name="Espace réservé du numéro de diapositive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rtlCol="0"/>
          <a:lstStyle/>
          <a:p>
            <a:pPr rtl="0"/>
            <a:fld id="{E30AF5A0-43BB-4336-8627-9123B9144D80}" type="slidenum">
              <a:rPr lang="fr-FR" noProof="0" smtClean="0"/>
              <a:t>‹N°›</a:t>
            </a:fld>
            <a:endParaRPr lang="fr-FR" noProof="0"/>
          </a:p>
        </p:txBody>
      </p:sp>
    </p:spTree>
    <p:extLst>
      <p:ext uri="{BB962C8B-B14F-4D97-AF65-F5344CB8AC3E}">
        <p14:creationId xmlns:p14="http://schemas.microsoft.com/office/powerpoint/2010/main" val="313464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r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rtlCol="0">
            <a:normAutofit/>
          </a:bodyPr>
          <a:lstStyle/>
          <a:p>
            <a:pPr rtl="0"/>
            <a:r>
              <a:rPr lang="fr-FR" noProof="0"/>
              <a:t>Modifiez le style du titre</a:t>
            </a:r>
          </a:p>
        </p:txBody>
      </p:sp>
      <p:sp>
        <p:nvSpPr>
          <p:cNvPr id="10" name="Espace réservé du contenu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rtlCol="0">
            <a:normAutofit/>
          </a:bodyPr>
          <a:lstStyle>
            <a:lvl1pPr marL="0" indent="0">
              <a:lnSpc>
                <a:spcPct val="100000"/>
              </a:lnSpc>
              <a:buNone/>
              <a:defRPr sz="1800"/>
            </a:lvl1pPr>
          </a:lstStyle>
          <a:p>
            <a:pPr lvl="0" rtl="0"/>
            <a:r>
              <a:rPr lang="fr-FR" noProof="0"/>
              <a:t>Cliquez pour modifier les styles du texte du masque</a:t>
            </a:r>
          </a:p>
        </p:txBody>
      </p:sp>
      <p:cxnSp>
        <p:nvCxnSpPr>
          <p:cNvPr id="13" name="Connecteur droit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image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rtlCol="0"/>
          <a:lstStyle>
            <a:lvl1pPr marL="0" indent="0" algn="ctr">
              <a:buNone/>
              <a:defRPr/>
            </a:lvl1pPr>
          </a:lstStyle>
          <a:p>
            <a:pPr rtl="0"/>
            <a:r>
              <a:rPr lang="fr-FR" noProof="0"/>
              <a:t>Insérer une photo ici</a:t>
            </a:r>
          </a:p>
        </p:txBody>
      </p:sp>
      <p:sp>
        <p:nvSpPr>
          <p:cNvPr id="21" name="Espace réservé d’image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rtlCol="0"/>
          <a:lstStyle>
            <a:lvl1pPr marL="0" indent="0" algn="ctr">
              <a:buNone/>
              <a:defRPr/>
            </a:lvl1pPr>
          </a:lstStyle>
          <a:p>
            <a:pPr rtl="0"/>
            <a:r>
              <a:rPr lang="fr-FR" noProof="0"/>
              <a:t>Insérer une photo ici</a:t>
            </a:r>
          </a:p>
        </p:txBody>
      </p:sp>
      <p:sp>
        <p:nvSpPr>
          <p:cNvPr id="14" name="Espace réservé du pied de page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rtlCol="0"/>
          <a:lstStyle>
            <a:lvl1pPr>
              <a:defRPr/>
            </a:lvl1pPr>
          </a:lstStyle>
          <a:p>
            <a:pPr rtl="0"/>
            <a:r>
              <a:rPr lang="fr-FR" noProof="0"/>
              <a:t>TITRE DE LA PRÉSENTATION</a:t>
            </a:r>
          </a:p>
        </p:txBody>
      </p:sp>
      <p:sp>
        <p:nvSpPr>
          <p:cNvPr id="15" name="Espace réservé de la date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rtlCol="0"/>
          <a:lstStyle/>
          <a:p>
            <a:pPr rtl="0"/>
            <a:r>
              <a:rPr lang="fr-FR" noProof="0"/>
              <a:t>11/02/20XX</a:t>
            </a:r>
          </a:p>
        </p:txBody>
      </p:sp>
      <p:sp>
        <p:nvSpPr>
          <p:cNvPr id="16" name="Espace réservé du numéro de diapositive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rtlCol="0"/>
          <a:lstStyle/>
          <a:p>
            <a:pPr rtl="0"/>
            <a:fld id="{A53D7EE4-1EDB-42FD-B6B7-A82C9F31F0F4}" type="slidenum">
              <a:rPr lang="fr-FR" noProof="0" smtClean="0"/>
              <a:t>‹N°›</a:t>
            </a:fld>
            <a:endParaRPr lang="fr-FR" noProof="0"/>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ut de section">
    <p:spTree>
      <p:nvGrpSpPr>
        <p:cNvPr id="1" name=""/>
        <p:cNvGrpSpPr/>
        <p:nvPr/>
      </p:nvGrpSpPr>
      <p:grpSpPr>
        <a:xfrm>
          <a:off x="0" y="0"/>
          <a:ext cx="0" cy="0"/>
          <a:chOff x="0" y="0"/>
          <a:chExt cx="0" cy="0"/>
        </a:xfrm>
      </p:grpSpPr>
      <p:sp>
        <p:nvSpPr>
          <p:cNvPr id="20" name="Titr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rtlCol="0"/>
          <a:lstStyle/>
          <a:p>
            <a:pPr rtl="0"/>
            <a:r>
              <a:rPr lang="fr-FR" noProof="0"/>
              <a:t>Modifiez le style du titre</a:t>
            </a:r>
          </a:p>
        </p:txBody>
      </p:sp>
      <p:sp>
        <p:nvSpPr>
          <p:cNvPr id="21" name="Sous-titr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rtlCol="0"/>
          <a:lstStyle>
            <a:lvl1pPr marL="0" indent="0">
              <a:buNone/>
              <a:defRPr sz="1800"/>
            </a:lvl1pPr>
          </a:lstStyle>
          <a:p>
            <a:pPr rtl="0"/>
            <a:r>
              <a:rPr lang="fr-FR" noProof="0"/>
              <a:t>Modifiez le style des sous-titres du masque</a:t>
            </a:r>
          </a:p>
        </p:txBody>
      </p:sp>
      <p:sp>
        <p:nvSpPr>
          <p:cNvPr id="30" name="Espace réservé d’image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rtlCol="0"/>
          <a:lstStyle>
            <a:lvl1pPr marL="0" indent="0" algn="ctr">
              <a:buNone/>
              <a:defRPr/>
            </a:lvl1pPr>
          </a:lstStyle>
          <a:p>
            <a:pPr rtl="0"/>
            <a:r>
              <a:rPr lang="fr-FR" noProof="0"/>
              <a:t>Insérer une photo ici</a:t>
            </a:r>
          </a:p>
        </p:txBody>
      </p:sp>
      <p:cxnSp>
        <p:nvCxnSpPr>
          <p:cNvPr id="22" name="Connecteur droit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17" name="Titr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fr-FR" noProof="0"/>
              <a:t>Cliquez pour ajouter un titre</a:t>
            </a:r>
          </a:p>
        </p:txBody>
      </p:sp>
      <p:cxnSp>
        <p:nvCxnSpPr>
          <p:cNvPr id="18" name="Connecteur droit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sp>
        <p:nvSpPr>
          <p:cNvPr id="19" name="Espace réservé du pied de page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20" name="Espace réservé de la date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21" name="Espace réservé du numéro de diapositive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fr-FR" noProof="0"/>
              <a:t>Cliquez pour ajouter un titre</a:t>
            </a:r>
          </a:p>
        </p:txBody>
      </p:sp>
      <p:cxnSp>
        <p:nvCxnSpPr>
          <p:cNvPr id="7" name="Connecteur droit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contenu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sp>
        <p:nvSpPr>
          <p:cNvPr id="8" name="Espace réservé du pied de page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9" name="Espace réservé de la date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10" name="Espace réservé du numéro de diapositive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17" name="Espace réservé d’image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rtlCol="0">
            <a:noAutofit/>
          </a:bodyPr>
          <a:lstStyle>
            <a:lvl1pPr marL="0" indent="0" algn="ctr">
              <a:buNone/>
              <a:defRPr/>
            </a:lvl1pPr>
          </a:lstStyle>
          <a:p>
            <a:pPr rtl="0"/>
            <a:r>
              <a:rPr lang="fr-FR" noProof="0"/>
              <a:t>Insérer une photo ici</a:t>
            </a:r>
          </a:p>
        </p:txBody>
      </p:sp>
      <p:sp>
        <p:nvSpPr>
          <p:cNvPr id="2" name="Titr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rtlCol="0"/>
          <a:lstStyle>
            <a:lvl1pPr algn="r">
              <a:defRPr cap="none">
                <a:solidFill>
                  <a:schemeClr val="bg1"/>
                </a:solidFill>
                <a:effectLst>
                  <a:outerShdw blurRad="38100" dist="38100" dir="2700000" algn="tl">
                    <a:srgbClr val="000000">
                      <a:alpha val="43137"/>
                    </a:srgbClr>
                  </a:outerShdw>
                </a:effectLst>
              </a:defRPr>
            </a:lvl1pPr>
          </a:lstStyle>
          <a:p>
            <a:pPr rtl="0"/>
            <a:r>
              <a:rPr lang="fr-FR" noProof="0"/>
              <a:t>Insérer du texte ici</a:t>
            </a:r>
          </a:p>
        </p:txBody>
      </p:sp>
      <p:sp>
        <p:nvSpPr>
          <p:cNvPr id="25" name="Sous-titr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rtlCol="0"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pPr rtl="0"/>
            <a:r>
              <a:rPr lang="fr-FR" sz="1800" noProof="0">
                <a:solidFill>
                  <a:schemeClr val="bg1"/>
                </a:solidFill>
              </a:rPr>
              <a:t>Insérer un sous-titre ici</a:t>
            </a:r>
          </a:p>
        </p:txBody>
      </p:sp>
      <p:sp>
        <p:nvSpPr>
          <p:cNvPr id="14" name="Espace réservé du pied de page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fr-FR" noProof="0"/>
              <a:t>TITRE DE LA PRÉSENTATION</a:t>
            </a:r>
          </a:p>
        </p:txBody>
      </p:sp>
      <p:sp>
        <p:nvSpPr>
          <p:cNvPr id="15" name="Espace réservé de la date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fr-FR" noProof="0"/>
              <a:t>11/02/20XX</a:t>
            </a:r>
          </a:p>
        </p:txBody>
      </p:sp>
      <p:sp>
        <p:nvSpPr>
          <p:cNvPr id="16" name="Espace réservé du numéro de diapositive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A2AE2B76-F97F-4BE2-8670-72276A5F21A5}" type="slidenum">
              <a:rPr lang="fr-FR" noProof="0" smtClean="0"/>
              <a:pPr rtl="0"/>
              <a:t>‹N°›</a:t>
            </a:fld>
            <a:endParaRPr lang="fr-FR" noProof="0"/>
          </a:p>
        </p:txBody>
      </p:sp>
      <p:cxnSp>
        <p:nvCxnSpPr>
          <p:cNvPr id="8" name="Connecteur droit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Équipe">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rtlCol="0"/>
          <a:lstStyle/>
          <a:p>
            <a:pPr rtl="0"/>
            <a:r>
              <a:rPr lang="fr-FR" noProof="0"/>
              <a:t>Modifiez le style du titre</a:t>
            </a:r>
          </a:p>
        </p:txBody>
      </p:sp>
      <p:sp>
        <p:nvSpPr>
          <p:cNvPr id="8" name="Espace réservé du contenu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cxnSp>
        <p:nvCxnSpPr>
          <p:cNvPr id="10" name="Connecteur droit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13" name="Espace réservé de la date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14" name="Espace réservé du numéro de diapositive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rtlCol="0"/>
          <a:lstStyle/>
          <a:p>
            <a:pPr rtl="0"/>
            <a:r>
              <a:rPr lang="fr-FR" noProof="0"/>
              <a:t>Modifiez le style du titre</a:t>
            </a:r>
          </a:p>
        </p:txBody>
      </p:sp>
      <p:cxnSp>
        <p:nvCxnSpPr>
          <p:cNvPr id="9" name="Connecteur droit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sp>
        <p:nvSpPr>
          <p:cNvPr id="10" name="Espace réservé du pied de page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TITRE DE LA PRÉSENTATION</a:t>
            </a:r>
          </a:p>
        </p:txBody>
      </p:sp>
      <p:sp>
        <p:nvSpPr>
          <p:cNvPr id="11" name="Espace réservé de la date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rtlCol="0"/>
          <a:lstStyle/>
          <a:p>
            <a:pPr rtl="0"/>
            <a:r>
              <a:rPr lang="fr-FR" noProof="0"/>
              <a:t>11/02/20XX</a:t>
            </a:r>
          </a:p>
        </p:txBody>
      </p:sp>
      <p:sp>
        <p:nvSpPr>
          <p:cNvPr id="12" name="Espace réservé du numéro de diapositive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pPr rtl="0"/>
            <a:r>
              <a:rPr lang="fr-FR" noProof="0"/>
              <a:t>11/02/20XX</a:t>
            </a:r>
          </a:p>
        </p:txBody>
      </p:sp>
      <p:sp>
        <p:nvSpPr>
          <p:cNvPr id="5" name="Espace réservé du pied de page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pPr rtl="0"/>
            <a:fld id="{C3DB2ADC-AF19-4574-8C10-79B5B04FCA27}" type="slidenum">
              <a:rPr lang="fr-FR" noProof="0" smtClean="0"/>
              <a:pPr rtl="0"/>
              <a:t>‹N°›</a:t>
            </a:fld>
            <a:endParaRPr lang="fr-FR" noProof="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webp"/><Relationship Id="rId1" Type="http://schemas.openxmlformats.org/officeDocument/2006/relationships/slideLayout" Target="../slideLayouts/slideLayout14.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n novembre, la semaine de l’arbre à Rennes">
            <a:extLst>
              <a:ext uri="{FF2B5EF4-FFF2-40B4-BE49-F238E27FC236}">
                <a16:creationId xmlns:a16="http://schemas.microsoft.com/office/drawing/2014/main" id="{0170A0D4-8702-4BE3-9ACC-69C4AFCC76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En novembre, la semaine de l’arbre à Rennes">
            <a:extLst>
              <a:ext uri="{FF2B5EF4-FFF2-40B4-BE49-F238E27FC236}">
                <a16:creationId xmlns:a16="http://schemas.microsoft.com/office/drawing/2014/main" id="{9D5A418C-2477-4CCD-B23F-CD8AB8435A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6" descr="En novembre, la semaine de l’arbre à Rennes">
            <a:extLst>
              <a:ext uri="{FF2B5EF4-FFF2-40B4-BE49-F238E27FC236}">
                <a16:creationId xmlns:a16="http://schemas.microsoft.com/office/drawing/2014/main" id="{A6C58FF9-60B3-4C9D-8320-32F1F368B95E}"/>
              </a:ext>
            </a:extLst>
          </p:cNvPr>
          <p:cNvSpPr>
            <a:spLocks noChangeAspect="1" noChangeArrowheads="1"/>
          </p:cNvSpPr>
          <p:nvPr/>
        </p:nvSpPr>
        <p:spPr bwMode="auto">
          <a:xfrm>
            <a:off x="6248399" y="1739153"/>
            <a:ext cx="2147047" cy="2147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a:extLst>
              <a:ext uri="{FF2B5EF4-FFF2-40B4-BE49-F238E27FC236}">
                <a16:creationId xmlns:a16="http://schemas.microsoft.com/office/drawing/2014/main" id="{1BCA99EC-82D2-47D0-A58E-B0712F62B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74090" cy="6716060"/>
          </a:xfrm>
          <a:prstGeom prst="rect">
            <a:avLst/>
          </a:prstGeom>
        </p:spPr>
      </p:pic>
      <p:sp>
        <p:nvSpPr>
          <p:cNvPr id="9" name="ZoneTexte 8">
            <a:extLst>
              <a:ext uri="{FF2B5EF4-FFF2-40B4-BE49-F238E27FC236}">
                <a16:creationId xmlns:a16="http://schemas.microsoft.com/office/drawing/2014/main" id="{D1608C6C-30C1-4241-A99E-9FF3EDD225A1}"/>
              </a:ext>
            </a:extLst>
          </p:cNvPr>
          <p:cNvSpPr txBox="1"/>
          <p:nvPr/>
        </p:nvSpPr>
        <p:spPr>
          <a:xfrm>
            <a:off x="4868209" y="753576"/>
            <a:ext cx="3693085" cy="1631216"/>
          </a:xfrm>
          <a:prstGeom prst="rect">
            <a:avLst/>
          </a:prstGeom>
          <a:solidFill>
            <a:schemeClr val="bg1"/>
          </a:solidFill>
        </p:spPr>
        <p:txBody>
          <a:bodyPr wrap="square" rtlCol="0">
            <a:spAutoFit/>
          </a:bodyPr>
          <a:lstStyle/>
          <a:p>
            <a:r>
              <a:rPr lang="fr-FR" sz="2000" b="1" cap="all" spc="30" dirty="0">
                <a:solidFill>
                  <a:schemeClr val="bg2">
                    <a:lumMod val="25000"/>
                  </a:schemeClr>
                </a:solidFill>
                <a:latin typeface="+mj-lt"/>
                <a:ea typeface="+mj-ea"/>
                <a:cs typeface="+mj-cs"/>
              </a:rPr>
              <a:t>Quelles essences d’arbres planter pour demain ? </a:t>
            </a:r>
          </a:p>
          <a:p>
            <a:endParaRPr lang="fr-FR" sz="2000" b="1" cap="all" spc="30" dirty="0">
              <a:solidFill>
                <a:schemeClr val="bg2">
                  <a:lumMod val="25000"/>
                </a:schemeClr>
              </a:solidFill>
              <a:latin typeface="+mj-lt"/>
              <a:ea typeface="+mj-ea"/>
              <a:cs typeface="+mj-cs"/>
            </a:endParaRPr>
          </a:p>
          <a:p>
            <a:r>
              <a:rPr lang="fr-FR" sz="2000" b="1" cap="all" spc="30" dirty="0">
                <a:solidFill>
                  <a:schemeClr val="bg2">
                    <a:lumMod val="25000"/>
                  </a:schemeClr>
                </a:solidFill>
                <a:latin typeface="+mj-lt"/>
                <a:ea typeface="+mj-ea"/>
                <a:cs typeface="+mj-cs"/>
              </a:rPr>
              <a:t>Regards sur les arbres les plus anciens de France</a:t>
            </a:r>
          </a:p>
        </p:txBody>
      </p:sp>
      <p:pic>
        <p:nvPicPr>
          <p:cNvPr id="3" name="Image 2">
            <a:extLst>
              <a:ext uri="{FF2B5EF4-FFF2-40B4-BE49-F238E27FC236}">
                <a16:creationId xmlns:a16="http://schemas.microsoft.com/office/drawing/2014/main" id="{9D325F67-2CC1-A2DC-7639-48658275EAA3}"/>
              </a:ext>
            </a:extLst>
          </p:cNvPr>
          <p:cNvPicPr>
            <a:picLocks noChangeAspect="1"/>
          </p:cNvPicPr>
          <p:nvPr/>
        </p:nvPicPr>
        <p:blipFill>
          <a:blip r:embed="rId3"/>
          <a:stretch>
            <a:fillRect/>
          </a:stretch>
        </p:blipFill>
        <p:spPr>
          <a:xfrm>
            <a:off x="10608819" y="3358030"/>
            <a:ext cx="1158268" cy="1323735"/>
          </a:xfrm>
          <a:prstGeom prst="rect">
            <a:avLst/>
          </a:prstGeom>
        </p:spPr>
      </p:pic>
      <p:pic>
        <p:nvPicPr>
          <p:cNvPr id="10" name="Image 9">
            <a:extLst>
              <a:ext uri="{FF2B5EF4-FFF2-40B4-BE49-F238E27FC236}">
                <a16:creationId xmlns:a16="http://schemas.microsoft.com/office/drawing/2014/main" id="{46F30321-A20C-6E8E-FA51-AEC79D01068F}"/>
              </a:ext>
            </a:extLst>
          </p:cNvPr>
          <p:cNvPicPr>
            <a:picLocks noChangeAspect="1"/>
          </p:cNvPicPr>
          <p:nvPr/>
        </p:nvPicPr>
        <p:blipFill>
          <a:blip r:embed="rId4"/>
          <a:stretch>
            <a:fillRect/>
          </a:stretch>
        </p:blipFill>
        <p:spPr>
          <a:xfrm>
            <a:off x="10183906" y="4833417"/>
            <a:ext cx="2008094" cy="597722"/>
          </a:xfrm>
          <a:prstGeom prst="rect">
            <a:avLst/>
          </a:prstGeom>
        </p:spPr>
      </p:pic>
      <p:pic>
        <p:nvPicPr>
          <p:cNvPr id="12" name="Image 11">
            <a:extLst>
              <a:ext uri="{FF2B5EF4-FFF2-40B4-BE49-F238E27FC236}">
                <a16:creationId xmlns:a16="http://schemas.microsoft.com/office/drawing/2014/main" id="{EF1E7632-617E-88D5-0306-553F88499DA1}"/>
              </a:ext>
            </a:extLst>
          </p:cNvPr>
          <p:cNvPicPr>
            <a:picLocks noChangeAspect="1"/>
          </p:cNvPicPr>
          <p:nvPr/>
        </p:nvPicPr>
        <p:blipFill>
          <a:blip r:embed="rId5"/>
          <a:stretch>
            <a:fillRect/>
          </a:stretch>
        </p:blipFill>
        <p:spPr>
          <a:xfrm>
            <a:off x="10379309" y="5743665"/>
            <a:ext cx="1477426" cy="749346"/>
          </a:xfrm>
          <a:prstGeom prst="rect">
            <a:avLst/>
          </a:prstGeom>
        </p:spPr>
      </p:pic>
    </p:spTree>
    <p:extLst>
      <p:ext uri="{BB962C8B-B14F-4D97-AF65-F5344CB8AC3E}">
        <p14:creationId xmlns:p14="http://schemas.microsoft.com/office/powerpoint/2010/main" val="26392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Les Sacrés</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7652273" y="5608637"/>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i="1" dirty="0"/>
              <a:t>.</a:t>
            </a:r>
            <a:endParaRPr lang="fr-FR" dirty="0"/>
          </a:p>
        </p:txBody>
      </p:sp>
      <p:sp>
        <p:nvSpPr>
          <p:cNvPr id="20" name="ZoneTexte 19">
            <a:extLst>
              <a:ext uri="{FF2B5EF4-FFF2-40B4-BE49-F238E27FC236}">
                <a16:creationId xmlns:a16="http://schemas.microsoft.com/office/drawing/2014/main" id="{3633C284-5CE0-07C6-ED61-583E71AD3CE7}"/>
              </a:ext>
            </a:extLst>
          </p:cNvPr>
          <p:cNvSpPr txBox="1"/>
          <p:nvPr/>
        </p:nvSpPr>
        <p:spPr>
          <a:xfrm>
            <a:off x="4531677" y="6442502"/>
            <a:ext cx="6096000" cy="253916"/>
          </a:xfrm>
          <a:prstGeom prst="rect">
            <a:avLst/>
          </a:prstGeom>
          <a:noFill/>
        </p:spPr>
        <p:txBody>
          <a:bodyPr wrap="square">
            <a:spAutoFit/>
          </a:bodyPr>
          <a:lstStyle/>
          <a:p>
            <a:r>
              <a:rPr lang="fr-FR" sz="1050" i="1" dirty="0">
                <a:latin typeface="+mj-lt"/>
              </a:rPr>
              <a:t>Arbre aux vœux à </a:t>
            </a:r>
            <a:r>
              <a:rPr lang="fr-FR" sz="1050" i="1" dirty="0" err="1">
                <a:latin typeface="+mj-lt"/>
              </a:rPr>
              <a:t>Ranné</a:t>
            </a:r>
            <a:r>
              <a:rPr lang="fr-FR" sz="1050" i="1" dirty="0">
                <a:latin typeface="+mj-lt"/>
              </a:rPr>
              <a:t> (35)</a:t>
            </a:r>
          </a:p>
        </p:txBody>
      </p:sp>
      <p:pic>
        <p:nvPicPr>
          <p:cNvPr id="4" name="Image 3">
            <a:extLst>
              <a:ext uri="{FF2B5EF4-FFF2-40B4-BE49-F238E27FC236}">
                <a16:creationId xmlns:a16="http://schemas.microsoft.com/office/drawing/2014/main" id="{AF392C1C-AC51-B48F-5904-867560E4F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2640" y="1150839"/>
            <a:ext cx="6905037" cy="4603359"/>
          </a:xfrm>
          <a:prstGeom prst="rect">
            <a:avLst/>
          </a:prstGeom>
        </p:spPr>
      </p:pic>
      <p:sp>
        <p:nvSpPr>
          <p:cNvPr id="5" name="Sous-titre 4">
            <a:extLst>
              <a:ext uri="{FF2B5EF4-FFF2-40B4-BE49-F238E27FC236}">
                <a16:creationId xmlns:a16="http://schemas.microsoft.com/office/drawing/2014/main" id="{BC65A6B6-E2E3-9E3B-7F48-923F62EA80AA}"/>
              </a:ext>
            </a:extLst>
          </p:cNvPr>
          <p:cNvSpPr txBox="1">
            <a:spLocks noGrp="1"/>
          </p:cNvSpPr>
          <p:nvPr>
            <p:ph type="subTitle" idx="1"/>
          </p:nvPr>
        </p:nvSpPr>
        <p:spPr>
          <a:xfrm>
            <a:off x="826621" y="5217849"/>
            <a:ext cx="4122411" cy="755913"/>
          </a:xfrm>
          <a:prstGeom prst="rect">
            <a:avLst/>
          </a:prstGeom>
          <a:noFill/>
        </p:spPr>
        <p:txBody>
          <a:bodyPr wrap="none" rtlCol="0">
            <a:spAutoFit/>
          </a:bodyPr>
          <a:lstStyle/>
          <a:p>
            <a:r>
              <a:rPr lang="fr-FR" dirty="0"/>
              <a:t>« Des arbres, des rites &amp; des croyances » </a:t>
            </a:r>
          </a:p>
          <a:p>
            <a:r>
              <a:rPr lang="fr-FR" sz="1200" dirty="0"/>
              <a:t>Yann Leborgne Ed. OREP </a:t>
            </a:r>
          </a:p>
        </p:txBody>
      </p:sp>
    </p:spTree>
    <p:extLst>
      <p:ext uri="{BB962C8B-B14F-4D97-AF65-F5344CB8AC3E}">
        <p14:creationId xmlns:p14="http://schemas.microsoft.com/office/powerpoint/2010/main" val="144273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2" y="871758"/>
            <a:ext cx="6218181" cy="3871143"/>
          </a:xfrm>
        </p:spPr>
        <p:txBody>
          <a:bodyPr rtlCol="0"/>
          <a:lstStyle/>
          <a:p>
            <a:pPr rtl="0"/>
            <a:r>
              <a:rPr lang="fr-FR" dirty="0"/>
              <a:t>L’arbre aristocratique</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7652273" y="5608637"/>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i="1" dirty="0"/>
              <a:t>.</a:t>
            </a:r>
            <a:endParaRPr lang="fr-FR" dirty="0"/>
          </a:p>
        </p:txBody>
      </p:sp>
      <p:sp>
        <p:nvSpPr>
          <p:cNvPr id="5" name="Sous-titre 4">
            <a:extLst>
              <a:ext uri="{FF2B5EF4-FFF2-40B4-BE49-F238E27FC236}">
                <a16:creationId xmlns:a16="http://schemas.microsoft.com/office/drawing/2014/main" id="{BC65A6B6-E2E3-9E3B-7F48-923F62EA80AA}"/>
              </a:ext>
            </a:extLst>
          </p:cNvPr>
          <p:cNvSpPr txBox="1">
            <a:spLocks noGrp="1"/>
          </p:cNvSpPr>
          <p:nvPr>
            <p:ph type="subTitle" idx="1"/>
          </p:nvPr>
        </p:nvSpPr>
        <p:spPr>
          <a:xfrm>
            <a:off x="457201" y="4742901"/>
            <a:ext cx="6789896" cy="1061509"/>
          </a:xfrm>
          <a:prstGeom prst="rect">
            <a:avLst/>
          </a:prstGeom>
          <a:noFill/>
        </p:spPr>
        <p:txBody>
          <a:bodyPr wrap="square" rtlCol="0">
            <a:spAutoFit/>
          </a:bodyPr>
          <a:lstStyle/>
          <a:p>
            <a:r>
              <a:rPr lang="fr-FR" dirty="0"/>
              <a:t>L’arbre de « M. le comte », un arbre généralement isolé en port libre au cœur d’un parc ou en allée : une allégorie aristocratique, symbole de grandeur.</a:t>
            </a:r>
          </a:p>
        </p:txBody>
      </p:sp>
      <p:pic>
        <p:nvPicPr>
          <p:cNvPr id="3" name="Picture 2">
            <a:extLst>
              <a:ext uri="{FF2B5EF4-FFF2-40B4-BE49-F238E27FC236}">
                <a16:creationId xmlns:a16="http://schemas.microsoft.com/office/drawing/2014/main" id="{08CBD432-FD60-9AFB-A4CC-617462CA16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685" y="22303"/>
            <a:ext cx="4539726" cy="683569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B96695E3-1652-AAE1-C04F-B59905E3DCED}"/>
              </a:ext>
            </a:extLst>
          </p:cNvPr>
          <p:cNvSpPr txBox="1"/>
          <p:nvPr/>
        </p:nvSpPr>
        <p:spPr>
          <a:xfrm>
            <a:off x="4199096" y="6448710"/>
            <a:ext cx="6096000" cy="253916"/>
          </a:xfrm>
          <a:prstGeom prst="rect">
            <a:avLst/>
          </a:prstGeom>
          <a:noFill/>
        </p:spPr>
        <p:txBody>
          <a:bodyPr wrap="square">
            <a:spAutoFit/>
          </a:bodyPr>
          <a:lstStyle/>
          <a:p>
            <a:r>
              <a:rPr lang="fr-FR" sz="1050" i="1" dirty="0">
                <a:latin typeface="+mj-lt"/>
              </a:rPr>
              <a:t>Le platane de Fervaques (14) – Photo : </a:t>
            </a:r>
            <a:r>
              <a:rPr lang="fr-FR" sz="1050" i="1" dirty="0" err="1">
                <a:latin typeface="+mj-lt"/>
              </a:rPr>
              <a:t>Krapoarboricole</a:t>
            </a:r>
            <a:endParaRPr lang="fr-FR" sz="1050" i="1" dirty="0">
              <a:latin typeface="+mj-lt"/>
            </a:endParaRPr>
          </a:p>
        </p:txBody>
      </p:sp>
      <p:sp>
        <p:nvSpPr>
          <p:cNvPr id="10" name="ZoneTexte 9">
            <a:extLst>
              <a:ext uri="{FF2B5EF4-FFF2-40B4-BE49-F238E27FC236}">
                <a16:creationId xmlns:a16="http://schemas.microsoft.com/office/drawing/2014/main" id="{414300D5-2BDF-61B9-EC87-D66C11F7DD51}"/>
              </a:ext>
            </a:extLst>
          </p:cNvPr>
          <p:cNvSpPr txBox="1"/>
          <p:nvPr/>
        </p:nvSpPr>
        <p:spPr>
          <a:xfrm>
            <a:off x="2886700" y="3148570"/>
            <a:ext cx="4132665" cy="560859"/>
          </a:xfrm>
          <a:prstGeom prst="rect">
            <a:avLst/>
          </a:prstGeom>
          <a:noFill/>
        </p:spPr>
        <p:txBody>
          <a:bodyPr wrap="square">
            <a:spAutoFit/>
          </a:bodyPr>
          <a:lstStyle/>
          <a:p>
            <a:pPr>
              <a:lnSpc>
                <a:spcPct val="115000"/>
              </a:lnSpc>
              <a:spcAft>
                <a:spcPts val="1000"/>
              </a:spcAft>
            </a:pPr>
            <a:r>
              <a:rPr lang="fr-FR" sz="1000" dirty="0"/>
              <a:t>« Notre mail est d’une beauté surprenante » (1671)</a:t>
            </a:r>
          </a:p>
          <a:p>
            <a:pPr>
              <a:lnSpc>
                <a:spcPct val="115000"/>
              </a:lnSpc>
              <a:spcAft>
                <a:spcPts val="1000"/>
              </a:spcAft>
            </a:pPr>
            <a:r>
              <a:rPr lang="fr-FR" sz="1000" dirty="0"/>
              <a:t> J Lemoine et H. Bourde la </a:t>
            </a:r>
            <a:r>
              <a:rPr lang="fr-FR" sz="1000" dirty="0" err="1"/>
              <a:t>Rogerie</a:t>
            </a:r>
            <a:r>
              <a:rPr lang="fr-FR" sz="1000" dirty="0"/>
              <a:t>,– Madame de Sévigné aux Rochers. </a:t>
            </a:r>
          </a:p>
        </p:txBody>
      </p:sp>
    </p:spTree>
    <p:extLst>
      <p:ext uri="{BB962C8B-B14F-4D97-AF65-F5344CB8AC3E}">
        <p14:creationId xmlns:p14="http://schemas.microsoft.com/office/powerpoint/2010/main" val="3969669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Les historiques</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7652273" y="5608637"/>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i="1" dirty="0"/>
              <a:t>.</a:t>
            </a:r>
            <a:endParaRPr lang="fr-FR" dirty="0"/>
          </a:p>
        </p:txBody>
      </p:sp>
      <p:sp>
        <p:nvSpPr>
          <p:cNvPr id="19" name="ZoneTexte 18">
            <a:extLst>
              <a:ext uri="{FF2B5EF4-FFF2-40B4-BE49-F238E27FC236}">
                <a16:creationId xmlns:a16="http://schemas.microsoft.com/office/drawing/2014/main" id="{DC9AC47A-3DA9-50F0-77EB-3A70AA19CDD1}"/>
              </a:ext>
            </a:extLst>
          </p:cNvPr>
          <p:cNvSpPr txBox="1"/>
          <p:nvPr/>
        </p:nvSpPr>
        <p:spPr>
          <a:xfrm>
            <a:off x="7888048" y="3561297"/>
            <a:ext cx="3452305" cy="415498"/>
          </a:xfrm>
          <a:prstGeom prst="rect">
            <a:avLst/>
          </a:prstGeom>
          <a:noFill/>
        </p:spPr>
        <p:txBody>
          <a:bodyPr wrap="square">
            <a:spAutoFit/>
          </a:bodyPr>
          <a:lstStyle/>
          <a:p>
            <a:r>
              <a:rPr lang="fr-FR" sz="1050" i="1" dirty="0">
                <a:latin typeface="+mj-lt"/>
              </a:rPr>
              <a:t>Le  robinier faux acacia planté par le botaniste Robin en 1601 au square Viviani à Paris. </a:t>
            </a:r>
          </a:p>
        </p:txBody>
      </p:sp>
      <p:sp>
        <p:nvSpPr>
          <p:cNvPr id="5" name="ZoneTexte 4">
            <a:extLst>
              <a:ext uri="{FF2B5EF4-FFF2-40B4-BE49-F238E27FC236}">
                <a16:creationId xmlns:a16="http://schemas.microsoft.com/office/drawing/2014/main" id="{EB779453-3384-F83B-608B-92410DC3C7C0}"/>
              </a:ext>
            </a:extLst>
          </p:cNvPr>
          <p:cNvSpPr txBox="1"/>
          <p:nvPr/>
        </p:nvSpPr>
        <p:spPr>
          <a:xfrm>
            <a:off x="684643" y="5116411"/>
            <a:ext cx="7431740" cy="396712"/>
          </a:xfrm>
          <a:prstGeom prst="rect">
            <a:avLst/>
          </a:prstGeom>
          <a:noFill/>
        </p:spPr>
        <p:txBody>
          <a:bodyPr wrap="square">
            <a:spAutoFit/>
          </a:bodyPr>
          <a:lstStyle/>
          <a:p>
            <a:pPr>
              <a:lnSpc>
                <a:spcPct val="120000"/>
              </a:lnSpc>
              <a:spcBef>
                <a:spcPts val="1000"/>
              </a:spcBef>
            </a:pPr>
            <a:r>
              <a:rPr lang="fr-FR" dirty="0"/>
              <a:t>Des histoires d’arbres et d’hommes. </a:t>
            </a:r>
          </a:p>
        </p:txBody>
      </p:sp>
      <p:pic>
        <p:nvPicPr>
          <p:cNvPr id="7" name="Picture 2" descr="les arbres de sully">
            <a:extLst>
              <a:ext uri="{FF2B5EF4-FFF2-40B4-BE49-F238E27FC236}">
                <a16:creationId xmlns:a16="http://schemas.microsoft.com/office/drawing/2014/main" id="{06FEBE0E-B2B0-A015-B0D0-2D03EE188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884" y="4092357"/>
            <a:ext cx="3501473" cy="233614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D9C4498F-06B5-79A2-F67F-7752955E308D}"/>
              </a:ext>
            </a:extLst>
          </p:cNvPr>
          <p:cNvPicPr>
            <a:picLocks noChangeAspect="1"/>
          </p:cNvPicPr>
          <p:nvPr/>
        </p:nvPicPr>
        <p:blipFill rotWithShape="1">
          <a:blip r:embed="rId4"/>
          <a:srcRect l="20075" t="19201" r="41338" b="13601"/>
          <a:stretch/>
        </p:blipFill>
        <p:spPr>
          <a:xfrm>
            <a:off x="7992424" y="123946"/>
            <a:ext cx="3528392" cy="3456384"/>
          </a:xfrm>
          <a:prstGeom prst="rect">
            <a:avLst/>
          </a:prstGeom>
        </p:spPr>
      </p:pic>
      <p:sp>
        <p:nvSpPr>
          <p:cNvPr id="12" name="ZoneTexte 11">
            <a:extLst>
              <a:ext uri="{FF2B5EF4-FFF2-40B4-BE49-F238E27FC236}">
                <a16:creationId xmlns:a16="http://schemas.microsoft.com/office/drawing/2014/main" id="{69C68343-20E3-1D1C-690F-D1BB8CF2D241}"/>
              </a:ext>
            </a:extLst>
          </p:cNvPr>
          <p:cNvSpPr txBox="1"/>
          <p:nvPr/>
        </p:nvSpPr>
        <p:spPr>
          <a:xfrm>
            <a:off x="7888048" y="6414635"/>
            <a:ext cx="3452305" cy="253916"/>
          </a:xfrm>
          <a:prstGeom prst="rect">
            <a:avLst/>
          </a:prstGeom>
          <a:noFill/>
        </p:spPr>
        <p:txBody>
          <a:bodyPr wrap="square">
            <a:spAutoFit/>
          </a:bodyPr>
          <a:lstStyle/>
          <a:p>
            <a:r>
              <a:rPr lang="fr-FR" sz="1050" i="1" dirty="0">
                <a:latin typeface="+mj-lt"/>
              </a:rPr>
              <a:t>Tilleul de Sully à </a:t>
            </a:r>
            <a:r>
              <a:rPr lang="fr-FR" sz="1050" i="1" dirty="0" err="1">
                <a:latin typeface="+mj-lt"/>
              </a:rPr>
              <a:t>Collonges-Les-Bévy</a:t>
            </a:r>
            <a:r>
              <a:rPr lang="fr-FR" sz="1050" i="1" dirty="0">
                <a:latin typeface="+mj-lt"/>
              </a:rPr>
              <a:t> (21)</a:t>
            </a:r>
          </a:p>
        </p:txBody>
      </p:sp>
    </p:spTree>
    <p:extLst>
      <p:ext uri="{BB962C8B-B14F-4D97-AF65-F5344CB8AC3E}">
        <p14:creationId xmlns:p14="http://schemas.microsoft.com/office/powerpoint/2010/main" val="269739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Arbres à palabres</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7652273" y="5608637"/>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i="1" dirty="0"/>
              <a:t>.</a:t>
            </a:r>
            <a:endParaRPr lang="fr-FR" dirty="0"/>
          </a:p>
        </p:txBody>
      </p:sp>
      <p:sp>
        <p:nvSpPr>
          <p:cNvPr id="12" name="ZoneTexte 11">
            <a:extLst>
              <a:ext uri="{FF2B5EF4-FFF2-40B4-BE49-F238E27FC236}">
                <a16:creationId xmlns:a16="http://schemas.microsoft.com/office/drawing/2014/main" id="{69C68343-20E3-1D1C-690F-D1BB8CF2D241}"/>
              </a:ext>
            </a:extLst>
          </p:cNvPr>
          <p:cNvSpPr txBox="1"/>
          <p:nvPr/>
        </p:nvSpPr>
        <p:spPr>
          <a:xfrm>
            <a:off x="6096000" y="4924733"/>
            <a:ext cx="3452305" cy="253916"/>
          </a:xfrm>
          <a:prstGeom prst="rect">
            <a:avLst/>
          </a:prstGeom>
          <a:noFill/>
        </p:spPr>
        <p:txBody>
          <a:bodyPr wrap="square">
            <a:spAutoFit/>
          </a:bodyPr>
          <a:lstStyle/>
          <a:p>
            <a:r>
              <a:rPr lang="fr-FR" sz="1050" i="1" dirty="0">
                <a:latin typeface="+mj-lt"/>
              </a:rPr>
              <a:t>Chêne de la </a:t>
            </a:r>
            <a:r>
              <a:rPr lang="fr-FR" sz="1050" i="1" dirty="0" err="1">
                <a:latin typeface="+mj-lt"/>
              </a:rPr>
              <a:t>Lilberté</a:t>
            </a:r>
            <a:r>
              <a:rPr lang="fr-FR" sz="1050" i="1" dirty="0">
                <a:latin typeface="+mj-lt"/>
              </a:rPr>
              <a:t> à Sains (35)</a:t>
            </a:r>
          </a:p>
        </p:txBody>
      </p:sp>
      <p:pic>
        <p:nvPicPr>
          <p:cNvPr id="4" name="Image 3">
            <a:extLst>
              <a:ext uri="{FF2B5EF4-FFF2-40B4-BE49-F238E27FC236}">
                <a16:creationId xmlns:a16="http://schemas.microsoft.com/office/drawing/2014/main" id="{A129CECB-462A-3919-EE03-1A516A3CE77E}"/>
              </a:ext>
            </a:extLst>
          </p:cNvPr>
          <p:cNvPicPr/>
          <p:nvPr/>
        </p:nvPicPr>
        <p:blipFill rotWithShape="1">
          <a:blip r:embed="rId3"/>
          <a:srcRect l="18578" t="11853" r="18858" b="11672"/>
          <a:stretch/>
        </p:blipFill>
        <p:spPr bwMode="auto">
          <a:xfrm>
            <a:off x="6201103" y="748736"/>
            <a:ext cx="5917714" cy="4117185"/>
          </a:xfrm>
          <a:prstGeom prst="rect">
            <a:avLst/>
          </a:prstGeom>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2E8B50FD-D85D-A4BB-E278-E7CE1D59D396}"/>
              </a:ext>
            </a:extLst>
          </p:cNvPr>
          <p:cNvSpPr txBox="1"/>
          <p:nvPr/>
        </p:nvSpPr>
        <p:spPr>
          <a:xfrm>
            <a:off x="684643" y="4924733"/>
            <a:ext cx="5079663" cy="1061509"/>
          </a:xfrm>
          <a:prstGeom prst="rect">
            <a:avLst/>
          </a:prstGeom>
          <a:noFill/>
        </p:spPr>
        <p:txBody>
          <a:bodyPr wrap="square" rtlCol="0">
            <a:spAutoFit/>
          </a:bodyPr>
          <a:lstStyle/>
          <a:p>
            <a:pPr>
              <a:lnSpc>
                <a:spcPct val="120000"/>
              </a:lnSpc>
              <a:spcBef>
                <a:spcPts val="1000"/>
              </a:spcBef>
            </a:pPr>
            <a:r>
              <a:rPr lang="fr-FR" dirty="0"/>
              <a:t>Des arbres vétérans au cœur de hameau agricole, de place de village (…), transmis de génération en génération : une fonction sociale évidente.</a:t>
            </a:r>
          </a:p>
        </p:txBody>
      </p:sp>
    </p:spTree>
    <p:extLst>
      <p:ext uri="{BB962C8B-B14F-4D97-AF65-F5344CB8AC3E}">
        <p14:creationId xmlns:p14="http://schemas.microsoft.com/office/powerpoint/2010/main" val="2054485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rtlCol="0">
            <a:normAutofit fontScale="90000"/>
          </a:bodyPr>
          <a:lstStyle/>
          <a:p>
            <a:pPr rtl="0"/>
            <a:r>
              <a:rPr lang="fr-FR" dirty="0"/>
              <a:t>Un héritage riche et singulier</a:t>
            </a:r>
          </a:p>
        </p:txBody>
      </p:sp>
      <p:sp>
        <p:nvSpPr>
          <p:cNvPr id="6" name="Espace réservé du contenu 5">
            <a:extLst>
              <a:ext uri="{FF2B5EF4-FFF2-40B4-BE49-F238E27FC236}">
                <a16:creationId xmlns:a16="http://schemas.microsoft.com/office/drawing/2014/main" id="{F35FCE68-0761-421A-922F-077DEB02E062}"/>
              </a:ext>
            </a:extLst>
          </p:cNvPr>
          <p:cNvSpPr>
            <a:spLocks noGrp="1"/>
          </p:cNvSpPr>
          <p:nvPr>
            <p:ph idx="1"/>
          </p:nvPr>
        </p:nvSpPr>
        <p:spPr>
          <a:xfrm>
            <a:off x="5133975" y="952368"/>
            <a:ext cx="6618754" cy="1773893"/>
          </a:xfrm>
        </p:spPr>
        <p:txBody>
          <a:bodyPr rtlCol="0">
            <a:normAutofit/>
          </a:bodyPr>
          <a:lstStyle/>
          <a:p>
            <a:r>
              <a:rPr lang="fr-FR" dirty="0">
                <a:latin typeface="Signika"/>
              </a:rPr>
              <a:t>à la frontière entre le patrimoine matériel et immatériel, observé et illustré depuis plusieurs siècles.</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14</a:t>
            </a:fld>
            <a:endParaRPr lang="fr-FR"/>
          </a:p>
        </p:txBody>
      </p:sp>
      <p:pic>
        <p:nvPicPr>
          <p:cNvPr id="10" name="Espace réservé pour une image  9">
            <a:extLst>
              <a:ext uri="{FF2B5EF4-FFF2-40B4-BE49-F238E27FC236}">
                <a16:creationId xmlns:a16="http://schemas.microsoft.com/office/drawing/2014/main" id="{D74DEB48-8474-2B59-B4FB-79BD864ED0B1}"/>
              </a:ext>
            </a:extLst>
          </p:cNvPr>
          <p:cNvPicPr>
            <a:picLocks noGrp="1" noChangeAspect="1"/>
          </p:cNvPicPr>
          <p:nvPr>
            <p:ph type="pic" sz="quarter" idx="13"/>
          </p:nvPr>
        </p:nvPicPr>
        <p:blipFill rotWithShape="1">
          <a:blip r:embed="rId3"/>
          <a:srcRect l="52341" t="30553" r="9593" b="20089"/>
          <a:stretch/>
        </p:blipFill>
        <p:spPr>
          <a:xfrm>
            <a:off x="800099" y="2998075"/>
            <a:ext cx="3736042" cy="2724912"/>
          </a:xfrm>
          <a:prstGeom prst="rect">
            <a:avLst/>
          </a:prstGeom>
        </p:spPr>
      </p:pic>
      <p:pic>
        <p:nvPicPr>
          <p:cNvPr id="13" name="Image 12">
            <a:extLst>
              <a:ext uri="{FF2B5EF4-FFF2-40B4-BE49-F238E27FC236}">
                <a16:creationId xmlns:a16="http://schemas.microsoft.com/office/drawing/2014/main" id="{B56B57F4-4ADC-8EB7-9CCE-00F810BC5B5B}"/>
              </a:ext>
            </a:extLst>
          </p:cNvPr>
          <p:cNvPicPr>
            <a:picLocks noChangeAspect="1"/>
          </p:cNvPicPr>
          <p:nvPr/>
        </p:nvPicPr>
        <p:blipFill rotWithShape="1">
          <a:blip r:embed="rId4"/>
          <a:srcRect l="18500" t="43638" r="62600" b="13312"/>
          <a:stretch/>
        </p:blipFill>
        <p:spPr>
          <a:xfrm>
            <a:off x="8946704" y="3047999"/>
            <a:ext cx="2124708" cy="2722328"/>
          </a:xfrm>
          <a:prstGeom prst="rect">
            <a:avLst/>
          </a:prstGeom>
        </p:spPr>
      </p:pic>
      <p:pic>
        <p:nvPicPr>
          <p:cNvPr id="16" name="Image 15">
            <a:extLst>
              <a:ext uri="{FF2B5EF4-FFF2-40B4-BE49-F238E27FC236}">
                <a16:creationId xmlns:a16="http://schemas.microsoft.com/office/drawing/2014/main" id="{94BFCBF5-CA69-E709-F631-808612B2B0A3}"/>
              </a:ext>
            </a:extLst>
          </p:cNvPr>
          <p:cNvPicPr>
            <a:picLocks noChangeAspect="1"/>
          </p:cNvPicPr>
          <p:nvPr/>
        </p:nvPicPr>
        <p:blipFill rotWithShape="1">
          <a:blip r:embed="rId4"/>
          <a:srcRect l="18500" t="85789" r="62600" b="8001"/>
          <a:stretch/>
        </p:blipFill>
        <p:spPr>
          <a:xfrm>
            <a:off x="9343220" y="5773618"/>
            <a:ext cx="1728192" cy="319436"/>
          </a:xfrm>
          <a:prstGeom prst="rect">
            <a:avLst/>
          </a:prstGeom>
        </p:spPr>
      </p:pic>
      <p:pic>
        <p:nvPicPr>
          <p:cNvPr id="17" name="Image 16">
            <a:extLst>
              <a:ext uri="{FF2B5EF4-FFF2-40B4-BE49-F238E27FC236}">
                <a16:creationId xmlns:a16="http://schemas.microsoft.com/office/drawing/2014/main" id="{AF8BFAFA-4F8F-3795-F4FF-33A3346F4E63}"/>
              </a:ext>
            </a:extLst>
          </p:cNvPr>
          <p:cNvPicPr>
            <a:picLocks noChangeAspect="1"/>
          </p:cNvPicPr>
          <p:nvPr/>
        </p:nvPicPr>
        <p:blipFill rotWithShape="1">
          <a:blip r:embed="rId3"/>
          <a:srcRect l="71547" t="79113" r="9839" b="6601"/>
          <a:stretch/>
        </p:blipFill>
        <p:spPr>
          <a:xfrm>
            <a:off x="3561681" y="5672355"/>
            <a:ext cx="974460" cy="420699"/>
          </a:xfrm>
          <a:prstGeom prst="rect">
            <a:avLst/>
          </a:prstGeom>
        </p:spPr>
      </p:pic>
      <p:sp>
        <p:nvSpPr>
          <p:cNvPr id="18" name="ZoneTexte 17">
            <a:extLst>
              <a:ext uri="{FF2B5EF4-FFF2-40B4-BE49-F238E27FC236}">
                <a16:creationId xmlns:a16="http://schemas.microsoft.com/office/drawing/2014/main" id="{19545B51-855C-1D69-20E0-5A0EC59EF149}"/>
              </a:ext>
            </a:extLst>
          </p:cNvPr>
          <p:cNvSpPr txBox="1"/>
          <p:nvPr/>
        </p:nvSpPr>
        <p:spPr>
          <a:xfrm>
            <a:off x="4597233" y="5015101"/>
            <a:ext cx="4334073" cy="707886"/>
          </a:xfrm>
          <a:prstGeom prst="rect">
            <a:avLst/>
          </a:prstGeom>
          <a:solidFill>
            <a:schemeClr val="bg1"/>
          </a:solidFill>
        </p:spPr>
        <p:txBody>
          <a:bodyPr wrap="square">
            <a:spAutoFit/>
          </a:bodyPr>
          <a:lstStyle/>
          <a:p>
            <a:r>
              <a:rPr lang="fr-FR" sz="1000" dirty="0"/>
              <a:t> «</a:t>
            </a:r>
            <a:r>
              <a:rPr lang="fr-FR" sz="1000" i="1" dirty="0"/>
              <a:t>Une ombre épaisse s’emprisonne sous leurs immenses frondaisons. Celles-ci se tendent, serpentent, avancent à trente mètres par-dessus les lignes de varech, jusqu’à couvrir l’eau de la mer d’un plafond de feuillage</a:t>
            </a:r>
            <a:r>
              <a:rPr lang="fr-FR" sz="1000" dirty="0"/>
              <a:t>. » Chevrillon A., 1920, Au Pays Breton, Revue des deux mondes, </a:t>
            </a:r>
          </a:p>
        </p:txBody>
      </p:sp>
      <p:pic>
        <p:nvPicPr>
          <p:cNvPr id="19" name="Picture 2">
            <a:extLst>
              <a:ext uri="{FF2B5EF4-FFF2-40B4-BE49-F238E27FC236}">
                <a16:creationId xmlns:a16="http://schemas.microsoft.com/office/drawing/2014/main" id="{E8501D8D-9AC5-CA24-071A-0F4BFB56927D}"/>
              </a:ext>
            </a:extLst>
          </p:cNvPr>
          <p:cNvPicPr>
            <a:picLocks noChangeAspect="1" noChangeArrowheads="1"/>
          </p:cNvPicPr>
          <p:nvPr/>
        </p:nvPicPr>
        <p:blipFill>
          <a:blip r:embed="rId5" cstate="print"/>
          <a:srcRect/>
          <a:stretch>
            <a:fillRect/>
          </a:stretch>
        </p:blipFill>
        <p:spPr bwMode="auto">
          <a:xfrm>
            <a:off x="4691538" y="3047999"/>
            <a:ext cx="3083513" cy="1967102"/>
          </a:xfrm>
          <a:prstGeom prst="rect">
            <a:avLst/>
          </a:prstGeom>
          <a:noFill/>
          <a:ln w="9525">
            <a:noFill/>
            <a:miter lim="800000"/>
            <a:headEnd/>
            <a:tailEnd/>
          </a:ln>
          <a:effectLst/>
        </p:spPr>
      </p:pic>
    </p:spTree>
    <p:extLst>
      <p:ext uri="{BB962C8B-B14F-4D97-AF65-F5344CB8AC3E}">
        <p14:creationId xmlns:p14="http://schemas.microsoft.com/office/powerpoint/2010/main" val="405237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CEC8367-C082-453B-9003-1A2652643F98}"/>
              </a:ext>
            </a:extLst>
          </p:cNvPr>
          <p:cNvSpPr>
            <a:spLocks noGrp="1"/>
          </p:cNvSpPr>
          <p:nvPr>
            <p:ph type="title"/>
          </p:nvPr>
        </p:nvSpPr>
        <p:spPr>
          <a:xfrm>
            <a:off x="695325" y="888999"/>
            <a:ext cx="10798176" cy="1051914"/>
          </a:xfrm>
        </p:spPr>
        <p:txBody>
          <a:bodyPr rtlCol="0"/>
          <a:lstStyle/>
          <a:p>
            <a:pPr rtl="0"/>
            <a:r>
              <a:rPr lang="fr-FR" sz="3200" b="1" dirty="0"/>
              <a:t>Un Héritage singulier, riche d’enseignement…</a:t>
            </a:r>
          </a:p>
        </p:txBody>
      </p:sp>
      <p:sp>
        <p:nvSpPr>
          <p:cNvPr id="13" name="Espace réservé du numéro de diapositive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smtClean="0"/>
              <a:pPr rtl="0"/>
              <a:t>15</a:t>
            </a:fld>
            <a:endParaRPr lang="fr-FR" dirty="0"/>
          </a:p>
        </p:txBody>
      </p:sp>
      <p:pic>
        <p:nvPicPr>
          <p:cNvPr id="2" name="Espace réservé pour une image  3">
            <a:extLst>
              <a:ext uri="{FF2B5EF4-FFF2-40B4-BE49-F238E27FC236}">
                <a16:creationId xmlns:a16="http://schemas.microsoft.com/office/drawing/2014/main" id="{5F411967-036D-C0E7-087E-B443171DBF05}"/>
              </a:ext>
            </a:extLst>
          </p:cNvPr>
          <p:cNvPicPr>
            <a:picLocks noChangeAspect="1"/>
          </p:cNvPicPr>
          <p:nvPr/>
        </p:nvPicPr>
        <p:blipFill rotWithShape="1">
          <a:blip r:embed="rId3"/>
          <a:srcRect t="3115" b="3513"/>
          <a:stretch/>
        </p:blipFill>
        <p:spPr>
          <a:xfrm>
            <a:off x="1308846" y="1586753"/>
            <a:ext cx="9421906" cy="4948518"/>
          </a:xfrm>
          <a:prstGeom prst="rect">
            <a:avLst/>
          </a:prstGeom>
        </p:spPr>
      </p:pic>
    </p:spTree>
    <p:extLst>
      <p:ext uri="{BB962C8B-B14F-4D97-AF65-F5344CB8AC3E}">
        <p14:creationId xmlns:p14="http://schemas.microsoft.com/office/powerpoint/2010/main" val="170501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54792" cy="3871143"/>
          </a:xfrm>
        </p:spPr>
        <p:txBody>
          <a:bodyPr rtlCol="0"/>
          <a:lstStyle/>
          <a:p>
            <a:pPr rtl="0"/>
            <a:r>
              <a:rPr lang="fr-FR" dirty="0"/>
              <a:t>1- Quelles essences d’arbres ont traversé les siècles ?</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3442873" y="6409093"/>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50" i="1" dirty="0"/>
              <a:t>Châtaignier de  François Ier à Corps-Nuds (35)</a:t>
            </a:r>
          </a:p>
          <a:p>
            <a:r>
              <a:rPr lang="fr-FR" i="1" dirty="0"/>
              <a:t>Photo : Yannick </a:t>
            </a:r>
            <a:r>
              <a:rPr lang="fr-FR" i="1" dirty="0" err="1"/>
              <a:t>Morhan</a:t>
            </a:r>
            <a:endParaRPr lang="fr-FR" sz="1050" i="1" dirty="0"/>
          </a:p>
          <a:p>
            <a:pPr algn="r"/>
            <a:r>
              <a:rPr lang="fr-FR" i="1" dirty="0"/>
              <a:t>.</a:t>
            </a:r>
            <a:endParaRPr lang="fr-FR" dirty="0"/>
          </a:p>
        </p:txBody>
      </p:sp>
      <p:pic>
        <p:nvPicPr>
          <p:cNvPr id="6" name="Espace réservé pour une image  5" descr="Une image contenant extérieur, arbre, plante, herbe&#10;&#10;Description générée automatiquement">
            <a:extLst>
              <a:ext uri="{FF2B5EF4-FFF2-40B4-BE49-F238E27FC236}">
                <a16:creationId xmlns:a16="http://schemas.microsoft.com/office/drawing/2014/main" id="{E81E5281-1450-250E-FFFC-59474EEDD7B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9757" b="4391"/>
          <a:stretch/>
        </p:blipFill>
        <p:spPr>
          <a:xfrm>
            <a:off x="6515100" y="-457200"/>
            <a:ext cx="5676900" cy="7315200"/>
          </a:xfrm>
          <a:prstGeom prst="rect">
            <a:avLst/>
          </a:prstGeom>
        </p:spPr>
      </p:pic>
      <p:sp>
        <p:nvSpPr>
          <p:cNvPr id="11" name="ZoneTexte 10">
            <a:extLst>
              <a:ext uri="{FF2B5EF4-FFF2-40B4-BE49-F238E27FC236}">
                <a16:creationId xmlns:a16="http://schemas.microsoft.com/office/drawing/2014/main" id="{153A737B-B4FA-3319-34D5-C23DD3DF0C94}"/>
              </a:ext>
            </a:extLst>
          </p:cNvPr>
          <p:cNvSpPr txBox="1"/>
          <p:nvPr/>
        </p:nvSpPr>
        <p:spPr>
          <a:xfrm>
            <a:off x="623589" y="4666701"/>
            <a:ext cx="5676900" cy="1477328"/>
          </a:xfrm>
          <a:prstGeom prst="rect">
            <a:avLst/>
          </a:prstGeom>
          <a:noFill/>
        </p:spPr>
        <p:txBody>
          <a:bodyPr wrap="square">
            <a:spAutoFit/>
          </a:bodyPr>
          <a:lstStyle/>
          <a:p>
            <a:r>
              <a:rPr lang="fr-FR" dirty="0"/>
              <a:t>Des vétérans autochtones : chêne pédonculé, poirier, if, tilleul à petites feuilles, châtaignier.</a:t>
            </a:r>
          </a:p>
          <a:p>
            <a:endParaRPr lang="fr-FR" dirty="0"/>
          </a:p>
          <a:p>
            <a:r>
              <a:rPr lang="fr-FR" dirty="0"/>
              <a:t>Dans une moindre mesure : frêne, hêtre, séquoia, tulipier de Virginie…</a:t>
            </a:r>
          </a:p>
        </p:txBody>
      </p:sp>
    </p:spTree>
    <p:extLst>
      <p:ext uri="{BB962C8B-B14F-4D97-AF65-F5344CB8AC3E}">
        <p14:creationId xmlns:p14="http://schemas.microsoft.com/office/powerpoint/2010/main" val="716270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rtlCol="0"/>
          <a:lstStyle/>
          <a:p>
            <a:pPr rtl="0"/>
            <a:r>
              <a:rPr lang="fr-FR" dirty="0"/>
              <a:t>L’arbre de la Liberté</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17</a:t>
            </a:fld>
            <a:endParaRPr lang="fr-FR"/>
          </a:p>
        </p:txBody>
      </p:sp>
      <p:pic>
        <p:nvPicPr>
          <p:cNvPr id="11" name="Picture 2">
            <a:extLst>
              <a:ext uri="{FF2B5EF4-FFF2-40B4-BE49-F238E27FC236}">
                <a16:creationId xmlns:a16="http://schemas.microsoft.com/office/drawing/2014/main" id="{D4FDE7CE-F3F3-2CB1-CE97-D23B9BC43E22}"/>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541" r="2327" b="2950"/>
          <a:stretch/>
        </p:blipFill>
        <p:spPr bwMode="auto">
          <a:xfrm>
            <a:off x="890427" y="2726261"/>
            <a:ext cx="5014513" cy="32980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9EEFAF11-69F8-0B88-CF26-2C28EB3A8F5A}"/>
              </a:ext>
            </a:extLst>
          </p:cNvPr>
          <p:cNvPicPr>
            <a:picLocks noGrp="1" noChangeAspect="1" noChangeArrowheads="1"/>
          </p:cNvPicPr>
          <p:nvPr>
            <p:ph type="pic" sz="quarter" idx="14"/>
          </p:nvPr>
        </p:nvPicPr>
        <p:blipFill rotWithShape="1">
          <a:blip r:embed="rId4" cstate="print"/>
          <a:srcRect l="1" t="-862" r="932" b="1615"/>
          <a:stretch/>
        </p:blipFill>
        <p:spPr bwMode="auto">
          <a:xfrm>
            <a:off x="6210300" y="2726261"/>
            <a:ext cx="5133295" cy="3298021"/>
          </a:xfrm>
          <a:prstGeom prst="rect">
            <a:avLst/>
          </a:prstGeom>
          <a:noFill/>
          <a:ln w="9525">
            <a:noFill/>
            <a:miter lim="800000"/>
            <a:headEnd/>
            <a:tailEnd/>
          </a:ln>
          <a:effectLst/>
        </p:spPr>
      </p:pic>
      <p:sp>
        <p:nvSpPr>
          <p:cNvPr id="16" name="Espace réservé du contenu 15">
            <a:extLst>
              <a:ext uri="{FF2B5EF4-FFF2-40B4-BE49-F238E27FC236}">
                <a16:creationId xmlns:a16="http://schemas.microsoft.com/office/drawing/2014/main" id="{696F1E83-2122-DCB5-974C-02DF46702A84}"/>
              </a:ext>
            </a:extLst>
          </p:cNvPr>
          <p:cNvSpPr>
            <a:spLocks noGrp="1"/>
          </p:cNvSpPr>
          <p:nvPr>
            <p:ph idx="1"/>
          </p:nvPr>
        </p:nvSpPr>
        <p:spPr/>
        <p:txBody>
          <a:bodyPr/>
          <a:lstStyle/>
          <a:p>
            <a:pPr algn="ctr"/>
            <a:r>
              <a:rPr lang="fr-FR" dirty="0"/>
              <a:t>60.000 arbres de la Liberté plantés à la Révolution française :</a:t>
            </a:r>
          </a:p>
          <a:p>
            <a:pPr algn="ctr"/>
            <a:r>
              <a:rPr lang="fr-FR" dirty="0"/>
              <a:t> quel bilan ? </a:t>
            </a:r>
          </a:p>
        </p:txBody>
      </p:sp>
    </p:spTree>
    <p:extLst>
      <p:ext uri="{BB962C8B-B14F-4D97-AF65-F5344CB8AC3E}">
        <p14:creationId xmlns:p14="http://schemas.microsoft.com/office/powerpoint/2010/main" val="333036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9" y="582001"/>
            <a:ext cx="4333876" cy="1652590"/>
          </a:xfrm>
        </p:spPr>
        <p:txBody>
          <a:bodyPr rtlCol="0">
            <a:normAutofit/>
          </a:bodyPr>
          <a:lstStyle/>
          <a:p>
            <a:pPr rtl="0"/>
            <a:r>
              <a:rPr lang="fr-FR" dirty="0"/>
              <a:t>Compartimenter ou mourir</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18</a:t>
            </a:fld>
            <a:endParaRPr lang="fr-FR"/>
          </a:p>
        </p:txBody>
      </p:sp>
      <p:sp>
        <p:nvSpPr>
          <p:cNvPr id="16" name="Espace réservé du contenu 15">
            <a:extLst>
              <a:ext uri="{FF2B5EF4-FFF2-40B4-BE49-F238E27FC236}">
                <a16:creationId xmlns:a16="http://schemas.microsoft.com/office/drawing/2014/main" id="{696F1E83-2122-DCB5-974C-02DF46702A84}"/>
              </a:ext>
            </a:extLst>
          </p:cNvPr>
          <p:cNvSpPr>
            <a:spLocks noGrp="1"/>
          </p:cNvSpPr>
          <p:nvPr>
            <p:ph idx="1"/>
          </p:nvPr>
        </p:nvSpPr>
        <p:spPr>
          <a:xfrm>
            <a:off x="5259481" y="665498"/>
            <a:ext cx="6257926" cy="1773893"/>
          </a:xfrm>
        </p:spPr>
        <p:txBody>
          <a:bodyPr/>
          <a:lstStyle/>
          <a:p>
            <a:r>
              <a:rPr lang="fr-FR" dirty="0"/>
              <a:t>Une corrélation évidente entre vieillissement et capacité à compartimenter face à une blessure.</a:t>
            </a:r>
          </a:p>
        </p:txBody>
      </p:sp>
      <p:pic>
        <p:nvPicPr>
          <p:cNvPr id="10" name="Espace réservé du contenu 4">
            <a:extLst>
              <a:ext uri="{FF2B5EF4-FFF2-40B4-BE49-F238E27FC236}">
                <a16:creationId xmlns:a16="http://schemas.microsoft.com/office/drawing/2014/main" id="{99270ED2-4BD1-3535-78A6-7ABC6514B6AF}"/>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2922" t="-5331" r="10660" b="5331"/>
          <a:stretch/>
        </p:blipFill>
        <p:spPr>
          <a:xfrm rot="5400000">
            <a:off x="1981876" y="2418058"/>
            <a:ext cx="3005185" cy="3550024"/>
          </a:xfrm>
        </p:spPr>
      </p:pic>
      <p:sp>
        <p:nvSpPr>
          <p:cNvPr id="3" name="ZoneTexte 2">
            <a:extLst>
              <a:ext uri="{FF2B5EF4-FFF2-40B4-BE49-F238E27FC236}">
                <a16:creationId xmlns:a16="http://schemas.microsoft.com/office/drawing/2014/main" id="{8828EA4C-C78E-56C4-0786-1231C616B40A}"/>
              </a:ext>
            </a:extLst>
          </p:cNvPr>
          <p:cNvSpPr txBox="1"/>
          <p:nvPr/>
        </p:nvSpPr>
        <p:spPr>
          <a:xfrm>
            <a:off x="800099" y="1878449"/>
            <a:ext cx="6096000" cy="523220"/>
          </a:xfrm>
          <a:prstGeom prst="rect">
            <a:avLst/>
          </a:prstGeom>
          <a:noFill/>
        </p:spPr>
        <p:txBody>
          <a:bodyPr wrap="square">
            <a:spAutoFit/>
          </a:bodyPr>
          <a:lstStyle/>
          <a:p>
            <a:r>
              <a:rPr lang="fr-FR" dirty="0"/>
              <a:t> </a:t>
            </a:r>
            <a:r>
              <a:rPr lang="fr-FR" sz="1000" dirty="0"/>
              <a:t>« (…) les arbres ne meurent pas de vieillesse mais de maladie ou d’accident » </a:t>
            </a:r>
          </a:p>
          <a:p>
            <a:r>
              <a:rPr lang="fr-FR" sz="1000" dirty="0"/>
              <a:t>		 Augustin Pyrame de Candolle (1778-1841)  </a:t>
            </a:r>
          </a:p>
        </p:txBody>
      </p:sp>
      <p:pic>
        <p:nvPicPr>
          <p:cNvPr id="6" name="Image 5">
            <a:extLst>
              <a:ext uri="{FF2B5EF4-FFF2-40B4-BE49-F238E27FC236}">
                <a16:creationId xmlns:a16="http://schemas.microsoft.com/office/drawing/2014/main" id="{86549E74-2492-4376-0EDB-CD9782F9DB21}"/>
              </a:ext>
            </a:extLst>
          </p:cNvPr>
          <p:cNvPicPr>
            <a:picLocks noChangeAspect="1"/>
          </p:cNvPicPr>
          <p:nvPr/>
        </p:nvPicPr>
        <p:blipFill>
          <a:blip r:embed="rId4"/>
          <a:stretch>
            <a:fillRect/>
          </a:stretch>
        </p:blipFill>
        <p:spPr>
          <a:xfrm>
            <a:off x="6896099" y="1372145"/>
            <a:ext cx="2835094" cy="4323518"/>
          </a:xfrm>
          <a:prstGeom prst="rect">
            <a:avLst/>
          </a:prstGeom>
        </p:spPr>
      </p:pic>
    </p:spTree>
    <p:extLst>
      <p:ext uri="{BB962C8B-B14F-4D97-AF65-F5344CB8AC3E}">
        <p14:creationId xmlns:p14="http://schemas.microsoft.com/office/powerpoint/2010/main" val="18603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54792" cy="3871143"/>
          </a:xfrm>
        </p:spPr>
        <p:txBody>
          <a:bodyPr rtlCol="0"/>
          <a:lstStyle/>
          <a:p>
            <a:pPr rtl="0"/>
            <a:r>
              <a:rPr lang="fr-FR" dirty="0"/>
              <a:t>2- Le point commun aux vieux arbres, la pérennité de leur environnement immédiat</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3442873" y="6409093"/>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50" i="1" dirty="0"/>
              <a:t>Chêne à la Vierge de Jugon-Les-Lacs (22)</a:t>
            </a:r>
          </a:p>
          <a:p>
            <a:pPr algn="r"/>
            <a:r>
              <a:rPr lang="fr-FR" i="1" dirty="0"/>
              <a:t>.</a:t>
            </a:r>
            <a:endParaRPr lang="fr-FR" dirty="0"/>
          </a:p>
        </p:txBody>
      </p:sp>
      <p:pic>
        <p:nvPicPr>
          <p:cNvPr id="4" name="Image 3">
            <a:extLst>
              <a:ext uri="{FF2B5EF4-FFF2-40B4-BE49-F238E27FC236}">
                <a16:creationId xmlns:a16="http://schemas.microsoft.com/office/drawing/2014/main" id="{DA212197-1423-7E86-9297-55D1105FD150}"/>
              </a:ext>
            </a:extLst>
          </p:cNvPr>
          <p:cNvPicPr>
            <a:picLocks noChangeAspect="1"/>
          </p:cNvPicPr>
          <p:nvPr/>
        </p:nvPicPr>
        <p:blipFill rotWithShape="1">
          <a:blip r:embed="rId3"/>
          <a:srcRect l="7941" r="7868"/>
          <a:stretch/>
        </p:blipFill>
        <p:spPr>
          <a:xfrm>
            <a:off x="6023315" y="1900517"/>
            <a:ext cx="5935603" cy="3965709"/>
          </a:xfrm>
          <a:prstGeom prst="rect">
            <a:avLst/>
          </a:prstGeom>
        </p:spPr>
      </p:pic>
    </p:spTree>
    <p:extLst>
      <p:ext uri="{BB962C8B-B14F-4D97-AF65-F5344CB8AC3E}">
        <p14:creationId xmlns:p14="http://schemas.microsoft.com/office/powerpoint/2010/main" val="1138742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02B9FC-B1A4-42E1-B2DC-D0C0A1C37D05}"/>
              </a:ext>
            </a:extLst>
          </p:cNvPr>
          <p:cNvSpPr>
            <a:spLocks noGrp="1"/>
          </p:cNvSpPr>
          <p:nvPr>
            <p:ph type="title"/>
          </p:nvPr>
        </p:nvSpPr>
        <p:spPr>
          <a:xfrm>
            <a:off x="7887511" y="909639"/>
            <a:ext cx="3703856" cy="1290636"/>
          </a:xfrm>
        </p:spPr>
        <p:txBody>
          <a:bodyPr rtlCol="0">
            <a:noAutofit/>
          </a:bodyPr>
          <a:lstStyle/>
          <a:p>
            <a:r>
              <a:rPr lang="fr-FR" sz="3200" b="1" dirty="0"/>
              <a:t>Arbre et homme…</a:t>
            </a:r>
            <a:br>
              <a:rPr lang="fr-FR" sz="3200" b="1" dirty="0"/>
            </a:br>
            <a:r>
              <a:rPr lang="fr-FR" sz="3200" b="1" dirty="0"/>
              <a:t>…un lien étroit et une complicité singulière</a:t>
            </a:r>
          </a:p>
        </p:txBody>
      </p:sp>
      <p:sp>
        <p:nvSpPr>
          <p:cNvPr id="5" name="Espace réservé du numéro de diapositive 4">
            <a:extLst>
              <a:ext uri="{FF2B5EF4-FFF2-40B4-BE49-F238E27FC236}">
                <a16:creationId xmlns:a16="http://schemas.microsoft.com/office/drawing/2014/main" id="{72222C8D-E9B4-48F2-9C7F-21F2902FB362}"/>
              </a:ext>
            </a:extLst>
          </p:cNvPr>
          <p:cNvSpPr>
            <a:spLocks noGrp="1"/>
          </p:cNvSpPr>
          <p:nvPr>
            <p:ph type="sldNum" sz="quarter" idx="12"/>
          </p:nvPr>
        </p:nvSpPr>
        <p:spPr>
          <a:xfrm>
            <a:off x="10919012" y="6356350"/>
            <a:ext cx="672354" cy="365125"/>
          </a:xfrm>
        </p:spPr>
        <p:txBody>
          <a:bodyPr rtlCol="0"/>
          <a:lstStyle/>
          <a:p>
            <a:pPr rtl="0"/>
            <a:fld id="{DE330D17-32E5-404A-9262-6A998ABC0878}" type="slidenum">
              <a:rPr lang="fr-FR" smtClean="0"/>
              <a:pPr rtl="0"/>
              <a:t>2</a:t>
            </a:fld>
            <a:endParaRPr lang="fr-FR"/>
          </a:p>
        </p:txBody>
      </p:sp>
      <p:pic>
        <p:nvPicPr>
          <p:cNvPr id="12" name="Picture 3">
            <a:extLst>
              <a:ext uri="{FF2B5EF4-FFF2-40B4-BE49-F238E27FC236}">
                <a16:creationId xmlns:a16="http://schemas.microsoft.com/office/drawing/2014/main" id="{E66FFBED-8536-12F2-E581-BED50D977085}"/>
              </a:ext>
            </a:extLst>
          </p:cNvPr>
          <p:cNvPicPr>
            <a:picLocks noGrp="1" noChangeAspect="1" noChangeArrowheads="1"/>
          </p:cNvPicPr>
          <p:nvPr>
            <p:ph type="pic" sz="quarter" idx="17"/>
          </p:nvPr>
        </p:nvPicPr>
        <p:blipFill rotWithShape="1">
          <a:blip r:embed="rId3" cstate="print"/>
          <a:srcRect l="57780" t="13215" r="12334" b="32331"/>
          <a:stretch/>
        </p:blipFill>
        <p:spPr bwMode="auto">
          <a:xfrm>
            <a:off x="277921" y="416924"/>
            <a:ext cx="4618436" cy="5939426"/>
          </a:xfrm>
          <a:prstGeom prst="rect">
            <a:avLst/>
          </a:prstGeom>
          <a:noFill/>
          <a:ln w="9525">
            <a:noFill/>
            <a:miter lim="800000"/>
            <a:headEnd/>
            <a:tailEnd/>
          </a:ln>
        </p:spPr>
      </p:pic>
      <p:pic>
        <p:nvPicPr>
          <p:cNvPr id="20" name="Picture 2" descr="F:\DCIM\100D5500\DSC_0190.JPG">
            <a:extLst>
              <a:ext uri="{FF2B5EF4-FFF2-40B4-BE49-F238E27FC236}">
                <a16:creationId xmlns:a16="http://schemas.microsoft.com/office/drawing/2014/main" id="{46FBDEF9-58FC-6CCF-50D3-2612B8430903}"/>
              </a:ext>
            </a:extLst>
          </p:cNvPr>
          <p:cNvPicPr>
            <a:picLocks noGrp="1" noChangeAspect="1" noChangeArrowheads="1"/>
          </p:cNvPicPr>
          <p:nvPr>
            <p:ph type="pic" sz="quarter" idx="13"/>
          </p:nvPr>
        </p:nvPicPr>
        <p:blipFill>
          <a:blip r:embed="rId4" cstate="print"/>
          <a:srcRect t="1885" b="1885"/>
          <a:stretch>
            <a:fillRect/>
          </a:stretch>
        </p:blipFill>
        <p:spPr bwMode="auto">
          <a:xfrm>
            <a:off x="4643719" y="3840083"/>
            <a:ext cx="7088475" cy="2641680"/>
          </a:xfrm>
          <a:prstGeom prst="rect">
            <a:avLst/>
          </a:prstGeom>
          <a:noFill/>
        </p:spPr>
      </p:pic>
      <p:sp>
        <p:nvSpPr>
          <p:cNvPr id="26" name="Espace réservé du pied de page 13">
            <a:extLst>
              <a:ext uri="{FF2B5EF4-FFF2-40B4-BE49-F238E27FC236}">
                <a16:creationId xmlns:a16="http://schemas.microsoft.com/office/drawing/2014/main" id="{58EE1C5A-4369-626F-F32D-BDC7CD8170F3}"/>
              </a:ext>
            </a:extLst>
          </p:cNvPr>
          <p:cNvSpPr>
            <a:spLocks noGrp="1"/>
          </p:cNvSpPr>
          <p:nvPr>
            <p:ph type="ftr" sz="quarter" idx="11"/>
          </p:nvPr>
        </p:nvSpPr>
        <p:spPr>
          <a:xfrm>
            <a:off x="4087907" y="6406820"/>
            <a:ext cx="7503459" cy="365125"/>
          </a:xfrm>
        </p:spPr>
        <p:txBody>
          <a:bodyPr rtlCol="0"/>
          <a:lstStyle/>
          <a:p>
            <a:pPr algn="r"/>
            <a:r>
              <a:rPr lang="fr-FR" sz="1050" i="1" dirty="0"/>
              <a:t>Détail du retable du Rosaire de l’église de Saint-Thégonnec (</a:t>
            </a:r>
            <a:r>
              <a:rPr lang="fr-FR" sz="1050" i="1" dirty="0" err="1"/>
              <a:t>XVIIIè</a:t>
            </a:r>
            <a:r>
              <a:rPr lang="fr-FR" sz="1050" i="1" dirty="0"/>
              <a:t> siècle) représentant la scène de la tentation et l’arbre de vie.</a:t>
            </a:r>
            <a:endParaRPr lang="fr-FR" sz="1050" dirty="0"/>
          </a:p>
        </p:txBody>
      </p:sp>
      <p:sp>
        <p:nvSpPr>
          <p:cNvPr id="28" name="Espace réservé du pied de page 13">
            <a:extLst>
              <a:ext uri="{FF2B5EF4-FFF2-40B4-BE49-F238E27FC236}">
                <a16:creationId xmlns:a16="http://schemas.microsoft.com/office/drawing/2014/main" id="{839D204C-479B-4F9A-4748-2F2B180A1575}"/>
              </a:ext>
            </a:extLst>
          </p:cNvPr>
          <p:cNvSpPr txBox="1">
            <a:spLocks/>
          </p:cNvSpPr>
          <p:nvPr/>
        </p:nvSpPr>
        <p:spPr>
          <a:xfrm>
            <a:off x="59888" y="6441076"/>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50" i="1" dirty="0"/>
              <a:t>Art rupestre  (12.000 à 6000 ans </a:t>
            </a:r>
            <a:r>
              <a:rPr lang="fr-FR" sz="1050" i="1" dirty="0" err="1"/>
              <a:t>avt</a:t>
            </a:r>
            <a:r>
              <a:rPr lang="fr-FR" sz="1050" i="1" dirty="0"/>
              <a:t> JC)</a:t>
            </a:r>
          </a:p>
          <a:p>
            <a:r>
              <a:rPr lang="fr-FR" sz="1050" i="1" dirty="0"/>
              <a:t>Ignacio Abella 2012  In Halle F., Un jardin après la pluie </a:t>
            </a:r>
          </a:p>
          <a:p>
            <a:pPr algn="r"/>
            <a:r>
              <a:rPr lang="fr-FR" i="1" dirty="0"/>
              <a:t>.</a:t>
            </a:r>
            <a:endParaRPr lang="fr-FR" dirty="0"/>
          </a:p>
        </p:txBody>
      </p:sp>
      <p:pic>
        <p:nvPicPr>
          <p:cNvPr id="3" name="Espace réservé du contenu 5" descr="C:\Users\jezegomi\Documents\arbre remarquable\Finistere\photo\photo guy bernard\brest.jpg">
            <a:extLst>
              <a:ext uri="{FF2B5EF4-FFF2-40B4-BE49-F238E27FC236}">
                <a16:creationId xmlns:a16="http://schemas.microsoft.com/office/drawing/2014/main" id="{0F9D2C31-D878-543B-C829-E37B0564FF0F}"/>
              </a:ext>
            </a:extLst>
          </p:cNvPr>
          <p:cNvPicPr>
            <a:picLocks/>
          </p:cNvPicPr>
          <p:nvPr/>
        </p:nvPicPr>
        <p:blipFill>
          <a:blip r:embed="rId5" cstate="print"/>
          <a:srcRect/>
          <a:stretch>
            <a:fillRect/>
          </a:stretch>
        </p:blipFill>
        <p:spPr bwMode="auto">
          <a:xfrm>
            <a:off x="4873297" y="418036"/>
            <a:ext cx="2420471" cy="3281080"/>
          </a:xfrm>
          <a:prstGeom prst="rect">
            <a:avLst/>
          </a:prstGeom>
          <a:noFill/>
          <a:ln w="9525">
            <a:noFill/>
            <a:miter lim="800000"/>
            <a:headEnd/>
            <a:tailEnd/>
          </a:ln>
        </p:spPr>
      </p:pic>
    </p:spTree>
    <p:extLst>
      <p:ext uri="{BB962C8B-B14F-4D97-AF65-F5344CB8AC3E}">
        <p14:creationId xmlns:p14="http://schemas.microsoft.com/office/powerpoint/2010/main" val="66238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2D1DD-2C09-4A1C-B474-B37AF4708DBB}"/>
              </a:ext>
            </a:extLst>
          </p:cNvPr>
          <p:cNvSpPr>
            <a:spLocks noGrp="1"/>
          </p:cNvSpPr>
          <p:nvPr>
            <p:ph type="title"/>
          </p:nvPr>
        </p:nvSpPr>
        <p:spPr/>
        <p:txBody>
          <a:bodyPr/>
          <a:lstStyle/>
          <a:p>
            <a:endParaRPr lang="fr-FR"/>
          </a:p>
        </p:txBody>
      </p:sp>
      <p:pic>
        <p:nvPicPr>
          <p:cNvPr id="4" name="Espace réservé du contenu 5">
            <a:extLst>
              <a:ext uri="{FF2B5EF4-FFF2-40B4-BE49-F238E27FC236}">
                <a16:creationId xmlns:a16="http://schemas.microsoft.com/office/drawing/2014/main" id="{D052F536-0EEA-4EFA-AEEA-7771954CA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6326" cy="5656729"/>
          </a:xfrm>
          <a:prstGeom prst="rect">
            <a:avLst/>
          </a:prstGeom>
        </p:spPr>
      </p:pic>
      <p:sp>
        <p:nvSpPr>
          <p:cNvPr id="5" name="ZoneTexte 4">
            <a:extLst>
              <a:ext uri="{FF2B5EF4-FFF2-40B4-BE49-F238E27FC236}">
                <a16:creationId xmlns:a16="http://schemas.microsoft.com/office/drawing/2014/main" id="{772DF636-1BE7-4EFE-A2F3-3CD8C26DB2D3}"/>
              </a:ext>
            </a:extLst>
          </p:cNvPr>
          <p:cNvSpPr txBox="1"/>
          <p:nvPr/>
        </p:nvSpPr>
        <p:spPr>
          <a:xfrm>
            <a:off x="1653038" y="5784767"/>
            <a:ext cx="9153507" cy="923330"/>
          </a:xfrm>
          <a:prstGeom prst="rect">
            <a:avLst/>
          </a:prstGeom>
          <a:noFill/>
        </p:spPr>
        <p:txBody>
          <a:bodyPr wrap="square" rtlCol="0">
            <a:spAutoFit/>
          </a:bodyPr>
          <a:lstStyle/>
          <a:p>
            <a:pPr marL="285750" indent="-285750">
              <a:buFont typeface="Arial" panose="020B0604020202020204" pitchFamily="34" charset="0"/>
              <a:buChar char="•"/>
            </a:pPr>
            <a:r>
              <a:rPr lang="fr-FR" dirty="0"/>
              <a:t>Le système racinaire d’un arbre se trouve dans 50 à 80 premiers cm du sol.</a:t>
            </a:r>
          </a:p>
          <a:p>
            <a:pPr marL="285750" indent="-285750">
              <a:buFont typeface="Arial" panose="020B0604020202020204" pitchFamily="34" charset="0"/>
              <a:buChar char="•"/>
            </a:pPr>
            <a:r>
              <a:rPr lang="fr-FR" dirty="0"/>
              <a:t>Les racines peuvent s’étendre jusqu’à des distances de plus de 50 m du tronc de l’arbre</a:t>
            </a:r>
          </a:p>
          <a:p>
            <a:pPr marL="285750" indent="-285750">
              <a:buFont typeface="Arial" panose="020B0604020202020204" pitchFamily="34" charset="0"/>
              <a:buChar char="•"/>
            </a:pPr>
            <a:r>
              <a:rPr lang="fr-FR" dirty="0"/>
              <a:t>Les racines représentent 15 à 20 % de la masse totale d’un arbre </a:t>
            </a:r>
          </a:p>
        </p:txBody>
      </p:sp>
    </p:spTree>
    <p:extLst>
      <p:ext uri="{BB962C8B-B14F-4D97-AF65-F5344CB8AC3E}">
        <p14:creationId xmlns:p14="http://schemas.microsoft.com/office/powerpoint/2010/main" val="81110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rtlCol="0">
            <a:normAutofit fontScale="90000"/>
          </a:bodyPr>
          <a:lstStyle/>
          <a:p>
            <a:pPr rtl="0"/>
            <a:r>
              <a:rPr lang="fr-FR" dirty="0"/>
              <a:t>Les racines : le talon d’Achille des arbres</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21</a:t>
            </a:fld>
            <a:endParaRPr lang="fr-FR"/>
          </a:p>
        </p:txBody>
      </p:sp>
      <p:pic>
        <p:nvPicPr>
          <p:cNvPr id="7" name="Image 6">
            <a:extLst>
              <a:ext uri="{FF2B5EF4-FFF2-40B4-BE49-F238E27FC236}">
                <a16:creationId xmlns:a16="http://schemas.microsoft.com/office/drawing/2014/main" id="{2D1E8C94-3F79-3CB9-E131-3A821C19C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0941" y="904730"/>
            <a:ext cx="6550960" cy="4913220"/>
          </a:xfrm>
          <a:prstGeom prst="rect">
            <a:avLst/>
          </a:prstGeom>
        </p:spPr>
      </p:pic>
    </p:spTree>
    <p:extLst>
      <p:ext uri="{BB962C8B-B14F-4D97-AF65-F5344CB8AC3E}">
        <p14:creationId xmlns:p14="http://schemas.microsoft.com/office/powerpoint/2010/main" val="138371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rtlCol="0">
            <a:normAutofit/>
          </a:bodyPr>
          <a:lstStyle/>
          <a:p>
            <a:pPr rtl="0"/>
            <a:r>
              <a:rPr lang="fr-FR" dirty="0"/>
              <a:t>Prendre soin des racines</a:t>
            </a:r>
          </a:p>
        </p:txBody>
      </p:sp>
      <p:sp>
        <p:nvSpPr>
          <p:cNvPr id="6" name="Espace réservé du contenu 5">
            <a:extLst>
              <a:ext uri="{FF2B5EF4-FFF2-40B4-BE49-F238E27FC236}">
                <a16:creationId xmlns:a16="http://schemas.microsoft.com/office/drawing/2014/main" id="{F35FCE68-0761-421A-922F-077DEB02E062}"/>
              </a:ext>
            </a:extLst>
          </p:cNvPr>
          <p:cNvSpPr>
            <a:spLocks noGrp="1"/>
          </p:cNvSpPr>
          <p:nvPr>
            <p:ph idx="1"/>
          </p:nvPr>
        </p:nvSpPr>
        <p:spPr>
          <a:xfrm>
            <a:off x="5133975" y="952368"/>
            <a:ext cx="6618754" cy="1773893"/>
          </a:xfrm>
        </p:spPr>
        <p:txBody>
          <a:bodyPr rtlCol="0">
            <a:normAutofit/>
          </a:bodyPr>
          <a:lstStyle/>
          <a:p>
            <a:r>
              <a:rPr lang="fr-FR" dirty="0">
                <a:latin typeface="Signika"/>
              </a:rPr>
              <a:t>Périmètre, </a:t>
            </a:r>
            <a:r>
              <a:rPr lang="fr-FR" dirty="0" err="1">
                <a:latin typeface="Signika"/>
              </a:rPr>
              <a:t>muching</a:t>
            </a:r>
            <a:r>
              <a:rPr lang="fr-FR" dirty="0">
                <a:latin typeface="Signika"/>
              </a:rPr>
              <a:t> et couverts végétaux… </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22</a:t>
            </a:fld>
            <a:endParaRPr lang="fr-FR"/>
          </a:p>
        </p:txBody>
      </p:sp>
      <p:pic>
        <p:nvPicPr>
          <p:cNvPr id="7" name="Espace réservé du contenu 8">
            <a:extLst>
              <a:ext uri="{FF2B5EF4-FFF2-40B4-BE49-F238E27FC236}">
                <a16:creationId xmlns:a16="http://schemas.microsoft.com/office/drawing/2014/main" id="{D4621CF0-1655-0E97-C980-436431130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196" y="2968356"/>
            <a:ext cx="2559631" cy="2554609"/>
          </a:xfrm>
          <a:prstGeom prst="rect">
            <a:avLst/>
          </a:prstGeom>
        </p:spPr>
      </p:pic>
      <p:pic>
        <p:nvPicPr>
          <p:cNvPr id="8" name="Espace réservé du contenu 10">
            <a:extLst>
              <a:ext uri="{FF2B5EF4-FFF2-40B4-BE49-F238E27FC236}">
                <a16:creationId xmlns:a16="http://schemas.microsoft.com/office/drawing/2014/main" id="{A606096D-6622-97EC-A961-D616EA7E7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020" y="2971374"/>
            <a:ext cx="3406145" cy="2554609"/>
          </a:xfrm>
          <a:prstGeom prst="rect">
            <a:avLst/>
          </a:prstGeom>
        </p:spPr>
      </p:pic>
      <p:pic>
        <p:nvPicPr>
          <p:cNvPr id="9" name="Espace réservé du contenu 6">
            <a:extLst>
              <a:ext uri="{FF2B5EF4-FFF2-40B4-BE49-F238E27FC236}">
                <a16:creationId xmlns:a16="http://schemas.microsoft.com/office/drawing/2014/main" id="{7AC4A17D-B095-38B0-464B-4C4E806A0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8608" y="2968355"/>
            <a:ext cx="3406145" cy="2554609"/>
          </a:xfrm>
          <a:prstGeom prst="rect">
            <a:avLst/>
          </a:prstGeom>
        </p:spPr>
      </p:pic>
      <p:sp>
        <p:nvSpPr>
          <p:cNvPr id="11" name="ZoneTexte 10">
            <a:extLst>
              <a:ext uri="{FF2B5EF4-FFF2-40B4-BE49-F238E27FC236}">
                <a16:creationId xmlns:a16="http://schemas.microsoft.com/office/drawing/2014/main" id="{A0D0AA72-84A0-F99D-1632-E9AC5C300EA0}"/>
              </a:ext>
            </a:extLst>
          </p:cNvPr>
          <p:cNvSpPr txBox="1"/>
          <p:nvPr/>
        </p:nvSpPr>
        <p:spPr>
          <a:xfrm>
            <a:off x="3764283" y="5522964"/>
            <a:ext cx="610493" cy="253916"/>
          </a:xfrm>
          <a:prstGeom prst="rect">
            <a:avLst/>
          </a:prstGeom>
          <a:noFill/>
        </p:spPr>
        <p:txBody>
          <a:bodyPr wrap="square">
            <a:spAutoFit/>
          </a:bodyPr>
          <a:lstStyle/>
          <a:p>
            <a:r>
              <a:rPr lang="fr-FR" sz="1050" i="1" dirty="0">
                <a:latin typeface="+mj-lt"/>
              </a:rPr>
              <a:t>Amiens</a:t>
            </a:r>
          </a:p>
        </p:txBody>
      </p:sp>
      <p:sp>
        <p:nvSpPr>
          <p:cNvPr id="12" name="ZoneTexte 11">
            <a:extLst>
              <a:ext uri="{FF2B5EF4-FFF2-40B4-BE49-F238E27FC236}">
                <a16:creationId xmlns:a16="http://schemas.microsoft.com/office/drawing/2014/main" id="{F3B191F6-CB3E-5452-8C17-D3B3D341BE4D}"/>
              </a:ext>
            </a:extLst>
          </p:cNvPr>
          <p:cNvSpPr txBox="1"/>
          <p:nvPr/>
        </p:nvSpPr>
        <p:spPr>
          <a:xfrm>
            <a:off x="7583248" y="5559488"/>
            <a:ext cx="610493" cy="253916"/>
          </a:xfrm>
          <a:prstGeom prst="rect">
            <a:avLst/>
          </a:prstGeom>
          <a:noFill/>
        </p:spPr>
        <p:txBody>
          <a:bodyPr wrap="square">
            <a:spAutoFit/>
          </a:bodyPr>
          <a:lstStyle/>
          <a:p>
            <a:r>
              <a:rPr lang="fr-FR" sz="1050" i="1" dirty="0">
                <a:latin typeface="+mj-lt"/>
              </a:rPr>
              <a:t>Rennes</a:t>
            </a:r>
          </a:p>
        </p:txBody>
      </p:sp>
      <p:sp>
        <p:nvSpPr>
          <p:cNvPr id="14" name="ZoneTexte 13">
            <a:extLst>
              <a:ext uri="{FF2B5EF4-FFF2-40B4-BE49-F238E27FC236}">
                <a16:creationId xmlns:a16="http://schemas.microsoft.com/office/drawing/2014/main" id="{904B43DB-DC4A-4180-C569-CB910601BF5C}"/>
              </a:ext>
            </a:extLst>
          </p:cNvPr>
          <p:cNvSpPr txBox="1"/>
          <p:nvPr/>
        </p:nvSpPr>
        <p:spPr>
          <a:xfrm>
            <a:off x="10381129" y="5558783"/>
            <a:ext cx="843129" cy="253916"/>
          </a:xfrm>
          <a:prstGeom prst="rect">
            <a:avLst/>
          </a:prstGeom>
          <a:noFill/>
        </p:spPr>
        <p:txBody>
          <a:bodyPr wrap="square">
            <a:spAutoFit/>
          </a:bodyPr>
          <a:lstStyle/>
          <a:p>
            <a:r>
              <a:rPr lang="fr-FR" sz="1050" i="1" dirty="0">
                <a:latin typeface="+mj-lt"/>
              </a:rPr>
              <a:t>Stockholm</a:t>
            </a:r>
          </a:p>
        </p:txBody>
      </p:sp>
    </p:spTree>
    <p:extLst>
      <p:ext uri="{BB962C8B-B14F-4D97-AF65-F5344CB8AC3E}">
        <p14:creationId xmlns:p14="http://schemas.microsoft.com/office/powerpoint/2010/main" val="3756377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54792" cy="3871143"/>
          </a:xfrm>
        </p:spPr>
        <p:txBody>
          <a:bodyPr rtlCol="0"/>
          <a:lstStyle/>
          <a:p>
            <a:pPr rtl="0"/>
            <a:r>
              <a:rPr lang="fr-FR" dirty="0"/>
              <a:t>3- Face au changement climatique, prendre EN compte la résilience de l’arbre</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3442873" y="6409093"/>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50" i="1" dirty="0"/>
              <a:t>Châtaignier millénaire de Pont-l’Abbé (29) </a:t>
            </a:r>
          </a:p>
          <a:p>
            <a:pPr algn="r"/>
            <a:r>
              <a:rPr lang="fr-FR" i="1" dirty="0"/>
              <a:t>.</a:t>
            </a:r>
            <a:endParaRPr lang="fr-FR" dirty="0"/>
          </a:p>
        </p:txBody>
      </p:sp>
      <p:pic>
        <p:nvPicPr>
          <p:cNvPr id="3" name="Picture 2" descr="C:\Users\jezegomi\Documents\arbre remarquable\Finistere\photo\Pont_l_abbé_châtaignier\sélection\pont_labbée_châtaignier_jézégou1.jpg">
            <a:extLst>
              <a:ext uri="{FF2B5EF4-FFF2-40B4-BE49-F238E27FC236}">
                <a16:creationId xmlns:a16="http://schemas.microsoft.com/office/drawing/2014/main" id="{45D68C82-2D33-6996-6E3B-8C880FB3AD9C}"/>
              </a:ext>
            </a:extLst>
          </p:cNvPr>
          <p:cNvPicPr>
            <a:picLocks noChangeAspect="1" noChangeArrowheads="1"/>
          </p:cNvPicPr>
          <p:nvPr/>
        </p:nvPicPr>
        <p:blipFill>
          <a:blip r:embed="rId3" cstate="print"/>
          <a:srcRect/>
          <a:stretch>
            <a:fillRect/>
          </a:stretch>
        </p:blipFill>
        <p:spPr bwMode="auto">
          <a:xfrm>
            <a:off x="6196344" y="2594551"/>
            <a:ext cx="5995656" cy="3997104"/>
          </a:xfrm>
          <a:prstGeom prst="rect">
            <a:avLst/>
          </a:prstGeom>
          <a:noFill/>
        </p:spPr>
      </p:pic>
    </p:spTree>
    <p:extLst>
      <p:ext uri="{BB962C8B-B14F-4D97-AF65-F5344CB8AC3E}">
        <p14:creationId xmlns:p14="http://schemas.microsoft.com/office/powerpoint/2010/main" val="2792393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24</a:t>
            </a:fld>
            <a:endParaRPr lang="fr-FR"/>
          </a:p>
        </p:txBody>
      </p:sp>
      <p:sp>
        <p:nvSpPr>
          <p:cNvPr id="11" name="ZoneTexte 10">
            <a:extLst>
              <a:ext uri="{FF2B5EF4-FFF2-40B4-BE49-F238E27FC236}">
                <a16:creationId xmlns:a16="http://schemas.microsoft.com/office/drawing/2014/main" id="{D03DFC07-74ED-BED1-7FB6-6A69868F4BD8}"/>
              </a:ext>
            </a:extLst>
          </p:cNvPr>
          <p:cNvSpPr txBox="1"/>
          <p:nvPr/>
        </p:nvSpPr>
        <p:spPr>
          <a:xfrm>
            <a:off x="9484661" y="6148601"/>
            <a:ext cx="2106705" cy="415498"/>
          </a:xfrm>
          <a:prstGeom prst="rect">
            <a:avLst/>
          </a:prstGeom>
          <a:noFill/>
        </p:spPr>
        <p:txBody>
          <a:bodyPr wrap="square">
            <a:spAutoFit/>
          </a:bodyPr>
          <a:lstStyle/>
          <a:p>
            <a:r>
              <a:rPr lang="fr-FR" sz="1050" i="1" dirty="0">
                <a:latin typeface="+mj-lt"/>
              </a:rPr>
              <a:t>Le chêne du Tertre dans l’Orne </a:t>
            </a:r>
          </a:p>
          <a:p>
            <a:r>
              <a:rPr lang="fr-FR" sz="1050" i="1" dirty="0">
                <a:latin typeface="+mj-lt"/>
              </a:rPr>
              <a:t>Source : Guy Bernard</a:t>
            </a:r>
          </a:p>
        </p:txBody>
      </p:sp>
      <p:pic>
        <p:nvPicPr>
          <p:cNvPr id="2" name="Picture 4" descr="1912">
            <a:extLst>
              <a:ext uri="{FF2B5EF4-FFF2-40B4-BE49-F238E27FC236}">
                <a16:creationId xmlns:a16="http://schemas.microsoft.com/office/drawing/2014/main" id="{B3D49A51-21C1-54FD-1A93-B353A8B47032}"/>
              </a:ext>
            </a:extLst>
          </p:cNvPr>
          <p:cNvPicPr>
            <a:picLocks noGrp="1" noChangeAspect="1" noChangeArrowheads="1"/>
          </p:cNvPicPr>
          <p:nvPr>
            <p:ph sz="half" idx="1"/>
          </p:nvPr>
        </p:nvPicPr>
        <p:blipFill>
          <a:blip r:embed="rId3" cstate="print"/>
          <a:srcRect/>
          <a:stretch>
            <a:fillRect/>
          </a:stretch>
        </p:blipFill>
        <p:spPr>
          <a:xfrm>
            <a:off x="271273" y="907642"/>
            <a:ext cx="5964935" cy="3821414"/>
          </a:xfrm>
        </p:spPr>
      </p:pic>
      <p:pic>
        <p:nvPicPr>
          <p:cNvPr id="3" name="Picture 7" descr="chene du tertre_2009">
            <a:extLst>
              <a:ext uri="{FF2B5EF4-FFF2-40B4-BE49-F238E27FC236}">
                <a16:creationId xmlns:a16="http://schemas.microsoft.com/office/drawing/2014/main" id="{F8407A6B-901F-8B6A-972F-43E29B99F576}"/>
              </a:ext>
            </a:extLst>
          </p:cNvPr>
          <p:cNvPicPr>
            <a:picLocks noChangeAspect="1" noChangeArrowheads="1"/>
          </p:cNvPicPr>
          <p:nvPr/>
        </p:nvPicPr>
        <p:blipFill>
          <a:blip r:embed="rId4" cstate="print"/>
          <a:srcRect/>
          <a:stretch>
            <a:fillRect/>
          </a:stretch>
        </p:blipFill>
        <p:spPr>
          <a:xfrm>
            <a:off x="6430962" y="901594"/>
            <a:ext cx="5761038" cy="3827462"/>
          </a:xfrm>
          <a:prstGeom prst="rect">
            <a:avLst/>
          </a:prstGeom>
        </p:spPr>
      </p:pic>
    </p:spTree>
    <p:extLst>
      <p:ext uri="{BB962C8B-B14F-4D97-AF65-F5344CB8AC3E}">
        <p14:creationId xmlns:p14="http://schemas.microsoft.com/office/powerpoint/2010/main" val="38750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25</a:t>
            </a:fld>
            <a:endParaRPr lang="fr-FR"/>
          </a:p>
        </p:txBody>
      </p:sp>
      <p:pic>
        <p:nvPicPr>
          <p:cNvPr id="10" name="Picture 2">
            <a:extLst>
              <a:ext uri="{FF2B5EF4-FFF2-40B4-BE49-F238E27FC236}">
                <a16:creationId xmlns:a16="http://schemas.microsoft.com/office/drawing/2014/main" id="{FBCE7E5F-31BA-9DE0-5BF3-D0887B8BD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633" b="13927"/>
          <a:stretch>
            <a:fillRect/>
          </a:stretch>
        </p:blipFill>
        <p:spPr bwMode="auto">
          <a:xfrm>
            <a:off x="800099" y="1186525"/>
            <a:ext cx="10591802" cy="448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D03DFC07-74ED-BED1-7FB6-6A69868F4BD8}"/>
              </a:ext>
            </a:extLst>
          </p:cNvPr>
          <p:cNvSpPr txBox="1"/>
          <p:nvPr/>
        </p:nvSpPr>
        <p:spPr>
          <a:xfrm>
            <a:off x="9672917" y="6148601"/>
            <a:ext cx="2106705" cy="415498"/>
          </a:xfrm>
          <a:prstGeom prst="rect">
            <a:avLst/>
          </a:prstGeom>
          <a:noFill/>
        </p:spPr>
        <p:txBody>
          <a:bodyPr wrap="square">
            <a:spAutoFit/>
          </a:bodyPr>
          <a:lstStyle/>
          <a:p>
            <a:r>
              <a:rPr lang="fr-FR" sz="1050" i="1" dirty="0">
                <a:latin typeface="+mj-lt"/>
              </a:rPr>
              <a:t>The Arthur Hugh </a:t>
            </a:r>
            <a:r>
              <a:rPr lang="fr-FR" sz="1050" i="1" dirty="0" err="1">
                <a:latin typeface="+mj-lt"/>
              </a:rPr>
              <a:t>Clough</a:t>
            </a:r>
            <a:r>
              <a:rPr lang="fr-FR" sz="1050" i="1" dirty="0">
                <a:latin typeface="+mj-lt"/>
              </a:rPr>
              <a:t> </a:t>
            </a:r>
            <a:r>
              <a:rPr lang="fr-FR" sz="1050" i="1" dirty="0" err="1">
                <a:latin typeface="+mj-lt"/>
              </a:rPr>
              <a:t>Oak</a:t>
            </a:r>
            <a:r>
              <a:rPr lang="fr-FR" sz="1050" i="1" dirty="0">
                <a:latin typeface="+mj-lt"/>
              </a:rPr>
              <a:t> . Source : Ancient tree forum</a:t>
            </a:r>
          </a:p>
        </p:txBody>
      </p:sp>
    </p:spTree>
    <p:extLst>
      <p:ext uri="{BB962C8B-B14F-4D97-AF65-F5344CB8AC3E}">
        <p14:creationId xmlns:p14="http://schemas.microsoft.com/office/powerpoint/2010/main" val="1821228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8" y="904730"/>
            <a:ext cx="4758019" cy="1652590"/>
          </a:xfrm>
        </p:spPr>
        <p:txBody>
          <a:bodyPr rtlCol="0">
            <a:normAutofit/>
          </a:bodyPr>
          <a:lstStyle/>
          <a:p>
            <a:pPr rtl="0"/>
            <a:r>
              <a:rPr lang="fr-FR" dirty="0"/>
              <a:t>L’arbre « colonie »</a:t>
            </a:r>
          </a:p>
        </p:txBody>
      </p:sp>
      <p:sp>
        <p:nvSpPr>
          <p:cNvPr id="6" name="Espace réservé du contenu 5">
            <a:extLst>
              <a:ext uri="{FF2B5EF4-FFF2-40B4-BE49-F238E27FC236}">
                <a16:creationId xmlns:a16="http://schemas.microsoft.com/office/drawing/2014/main" id="{F35FCE68-0761-421A-922F-077DEB02E062}"/>
              </a:ext>
            </a:extLst>
          </p:cNvPr>
          <p:cNvSpPr>
            <a:spLocks noGrp="1"/>
          </p:cNvSpPr>
          <p:nvPr>
            <p:ph idx="1"/>
          </p:nvPr>
        </p:nvSpPr>
        <p:spPr>
          <a:xfrm>
            <a:off x="5662893" y="988944"/>
            <a:ext cx="6143625" cy="1773893"/>
          </a:xfrm>
        </p:spPr>
        <p:txBody>
          <a:bodyPr rtlCol="0">
            <a:normAutofit/>
          </a:bodyPr>
          <a:lstStyle/>
          <a:p>
            <a:r>
              <a:rPr lang="fr-FR" dirty="0">
                <a:latin typeface="Signika"/>
              </a:rPr>
              <a:t>De l’unité vers la colonie : le degré d’individualité. </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26</a:t>
            </a:fld>
            <a:endParaRPr lang="fr-FR"/>
          </a:p>
        </p:txBody>
      </p:sp>
      <p:pic>
        <p:nvPicPr>
          <p:cNvPr id="2" name="Espace réservé du contenu 6">
            <a:extLst>
              <a:ext uri="{FF2B5EF4-FFF2-40B4-BE49-F238E27FC236}">
                <a16:creationId xmlns:a16="http://schemas.microsoft.com/office/drawing/2014/main" id="{586E760B-AE39-ACBF-1599-A0B1D9F51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39" y="2985248"/>
            <a:ext cx="3792072" cy="2844054"/>
          </a:xfrm>
          <a:prstGeom prst="rect">
            <a:avLst/>
          </a:prstGeom>
        </p:spPr>
      </p:pic>
      <p:pic>
        <p:nvPicPr>
          <p:cNvPr id="3" name="Picture 2" descr="C:\Users\jezegomi\Documents\arbre remarquable\autre arbre en France\olivier Roquebrune 04\olivier Roquebrune.jpg">
            <a:extLst>
              <a:ext uri="{FF2B5EF4-FFF2-40B4-BE49-F238E27FC236}">
                <a16:creationId xmlns:a16="http://schemas.microsoft.com/office/drawing/2014/main" id="{22A0D4B9-5B9B-3E3D-26A4-59183F61C026}"/>
              </a:ext>
            </a:extLst>
          </p:cNvPr>
          <p:cNvPicPr>
            <a:picLocks noChangeAspect="1" noChangeArrowheads="1"/>
          </p:cNvPicPr>
          <p:nvPr/>
        </p:nvPicPr>
        <p:blipFill>
          <a:blip r:embed="rId4" cstate="print"/>
          <a:srcRect/>
          <a:stretch>
            <a:fillRect/>
          </a:stretch>
        </p:blipFill>
        <p:spPr bwMode="auto">
          <a:xfrm>
            <a:off x="4355713" y="2944907"/>
            <a:ext cx="4268326" cy="2844054"/>
          </a:xfrm>
          <a:prstGeom prst="rect">
            <a:avLst/>
          </a:prstGeom>
          <a:noFill/>
        </p:spPr>
      </p:pic>
      <p:pic>
        <p:nvPicPr>
          <p:cNvPr id="10" name="Image 9">
            <a:extLst>
              <a:ext uri="{FF2B5EF4-FFF2-40B4-BE49-F238E27FC236}">
                <a16:creationId xmlns:a16="http://schemas.microsoft.com/office/drawing/2014/main" id="{BFAA5821-1517-29B5-3CFF-A608C686547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9551" r="3436" b="27950"/>
          <a:stretch/>
        </p:blipFill>
        <p:spPr>
          <a:xfrm>
            <a:off x="8734704" y="2944907"/>
            <a:ext cx="2928377" cy="2824195"/>
          </a:xfrm>
          <a:prstGeom prst="rect">
            <a:avLst/>
          </a:prstGeom>
        </p:spPr>
      </p:pic>
      <p:sp>
        <p:nvSpPr>
          <p:cNvPr id="12" name="ZoneTexte 11">
            <a:extLst>
              <a:ext uri="{FF2B5EF4-FFF2-40B4-BE49-F238E27FC236}">
                <a16:creationId xmlns:a16="http://schemas.microsoft.com/office/drawing/2014/main" id="{E0106523-920C-A1DD-98CE-9D4D371258AD}"/>
              </a:ext>
            </a:extLst>
          </p:cNvPr>
          <p:cNvSpPr txBox="1"/>
          <p:nvPr/>
        </p:nvSpPr>
        <p:spPr>
          <a:xfrm>
            <a:off x="6556794" y="5752631"/>
            <a:ext cx="2321851" cy="415498"/>
          </a:xfrm>
          <a:prstGeom prst="rect">
            <a:avLst/>
          </a:prstGeom>
          <a:noFill/>
        </p:spPr>
        <p:txBody>
          <a:bodyPr wrap="square">
            <a:spAutoFit/>
          </a:bodyPr>
          <a:lstStyle/>
          <a:p>
            <a:r>
              <a:rPr lang="fr-FR" sz="1050" i="1" dirty="0">
                <a:latin typeface="+mj-lt"/>
              </a:rPr>
              <a:t>L’olivier de Roquebrune Cap-Martin. </a:t>
            </a:r>
          </a:p>
          <a:p>
            <a:r>
              <a:rPr lang="fr-FR" sz="1050" i="1" dirty="0">
                <a:latin typeface="+mj-lt"/>
              </a:rPr>
              <a:t>Photo : G. Bernard</a:t>
            </a:r>
          </a:p>
        </p:txBody>
      </p:sp>
      <p:sp>
        <p:nvSpPr>
          <p:cNvPr id="13" name="ZoneTexte 12">
            <a:extLst>
              <a:ext uri="{FF2B5EF4-FFF2-40B4-BE49-F238E27FC236}">
                <a16:creationId xmlns:a16="http://schemas.microsoft.com/office/drawing/2014/main" id="{02BD5B5C-23A0-9B31-4EE7-56F189C1DCC2}"/>
              </a:ext>
            </a:extLst>
          </p:cNvPr>
          <p:cNvSpPr txBox="1"/>
          <p:nvPr/>
        </p:nvSpPr>
        <p:spPr>
          <a:xfrm>
            <a:off x="9932895" y="5743423"/>
            <a:ext cx="1972234" cy="415498"/>
          </a:xfrm>
          <a:prstGeom prst="rect">
            <a:avLst/>
          </a:prstGeom>
          <a:noFill/>
        </p:spPr>
        <p:txBody>
          <a:bodyPr wrap="square">
            <a:spAutoFit/>
          </a:bodyPr>
          <a:lstStyle/>
          <a:p>
            <a:r>
              <a:rPr lang="fr-FR" sz="1050" i="1" dirty="0">
                <a:latin typeface="+mj-lt"/>
              </a:rPr>
              <a:t>L’hypothèse du bois racinaire. Dessin de F. </a:t>
            </a:r>
            <a:r>
              <a:rPr lang="fr-FR" sz="1050" i="1" dirty="0" err="1">
                <a:latin typeface="+mj-lt"/>
              </a:rPr>
              <a:t>Hallé</a:t>
            </a:r>
            <a:endParaRPr lang="fr-FR" sz="1050" i="1" dirty="0">
              <a:latin typeface="+mj-lt"/>
            </a:endParaRPr>
          </a:p>
        </p:txBody>
      </p:sp>
      <p:sp>
        <p:nvSpPr>
          <p:cNvPr id="14" name="ZoneTexte 13">
            <a:extLst>
              <a:ext uri="{FF2B5EF4-FFF2-40B4-BE49-F238E27FC236}">
                <a16:creationId xmlns:a16="http://schemas.microsoft.com/office/drawing/2014/main" id="{01FCE8A8-677E-D1B9-53CF-B848995654AD}"/>
              </a:ext>
            </a:extLst>
          </p:cNvPr>
          <p:cNvSpPr txBox="1"/>
          <p:nvPr/>
        </p:nvSpPr>
        <p:spPr>
          <a:xfrm>
            <a:off x="2881264" y="5770183"/>
            <a:ext cx="1601089" cy="415498"/>
          </a:xfrm>
          <a:prstGeom prst="rect">
            <a:avLst/>
          </a:prstGeom>
          <a:noFill/>
        </p:spPr>
        <p:txBody>
          <a:bodyPr wrap="square">
            <a:spAutoFit/>
          </a:bodyPr>
          <a:lstStyle/>
          <a:p>
            <a:r>
              <a:rPr lang="fr-FR" sz="1050" i="1" dirty="0">
                <a:latin typeface="+mj-lt"/>
              </a:rPr>
              <a:t>Le chêne de </a:t>
            </a:r>
            <a:r>
              <a:rPr lang="fr-FR" sz="1050" i="1" dirty="0" err="1">
                <a:latin typeface="+mj-lt"/>
              </a:rPr>
              <a:t>Cléguerec</a:t>
            </a:r>
            <a:endParaRPr lang="fr-FR" sz="1050" i="1" dirty="0">
              <a:latin typeface="+mj-lt"/>
            </a:endParaRPr>
          </a:p>
          <a:p>
            <a:r>
              <a:rPr lang="fr-FR" sz="1050" i="1" dirty="0">
                <a:latin typeface="+mj-lt"/>
              </a:rPr>
              <a:t>Photo : Y. </a:t>
            </a:r>
            <a:r>
              <a:rPr lang="fr-FR" sz="1050" i="1" dirty="0" err="1">
                <a:latin typeface="+mj-lt"/>
              </a:rPr>
              <a:t>Morhan</a:t>
            </a:r>
            <a:endParaRPr lang="fr-FR" sz="1050" i="1" dirty="0">
              <a:latin typeface="+mj-lt"/>
            </a:endParaRPr>
          </a:p>
        </p:txBody>
      </p:sp>
    </p:spTree>
    <p:extLst>
      <p:ext uri="{BB962C8B-B14F-4D97-AF65-F5344CB8AC3E}">
        <p14:creationId xmlns:p14="http://schemas.microsoft.com/office/powerpoint/2010/main" val="731150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54792" cy="3871143"/>
          </a:xfrm>
        </p:spPr>
        <p:txBody>
          <a:bodyPr rtlCol="0"/>
          <a:lstStyle/>
          <a:p>
            <a:pPr rtl="0"/>
            <a:r>
              <a:rPr lang="fr-FR" dirty="0"/>
              <a:t>4 – Faut-il tailler nos arbres de demain ?</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3442873" y="6409093"/>
            <a:ext cx="1837339"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i="1" dirty="0"/>
              <a:t>Le </a:t>
            </a:r>
            <a:r>
              <a:rPr lang="fr-FR" i="1" dirty="0" err="1"/>
              <a:t>platante</a:t>
            </a:r>
            <a:r>
              <a:rPr lang="fr-FR" i="1" dirty="0"/>
              <a:t> de Branféré (56)</a:t>
            </a:r>
            <a:r>
              <a:rPr lang="fr-FR" sz="1050" i="1" dirty="0"/>
              <a:t> </a:t>
            </a:r>
          </a:p>
          <a:p>
            <a:pPr algn="r"/>
            <a:r>
              <a:rPr lang="fr-FR" i="1" dirty="0"/>
              <a:t>.</a:t>
            </a:r>
            <a:endParaRPr lang="fr-FR" dirty="0"/>
          </a:p>
        </p:txBody>
      </p:sp>
      <p:pic>
        <p:nvPicPr>
          <p:cNvPr id="4" name="Picture 4" descr="1-5-21 - rang1 platane d'orient branféré le guerno - Fabien Rio">
            <a:extLst>
              <a:ext uri="{FF2B5EF4-FFF2-40B4-BE49-F238E27FC236}">
                <a16:creationId xmlns:a16="http://schemas.microsoft.com/office/drawing/2014/main" id="{74D30663-5DD1-1AF8-312E-655A77314327}"/>
              </a:ext>
            </a:extLst>
          </p:cNvPr>
          <p:cNvPicPr>
            <a:picLocks noChangeAspect="1" noChangeArrowheads="1"/>
          </p:cNvPicPr>
          <p:nvPr/>
        </p:nvPicPr>
        <p:blipFill>
          <a:blip r:embed="rId3" cstate="print"/>
          <a:srcRect/>
          <a:stretch>
            <a:fillRect/>
          </a:stretch>
        </p:blipFill>
        <p:spPr>
          <a:xfrm>
            <a:off x="6096000" y="1775012"/>
            <a:ext cx="5937113" cy="4451804"/>
          </a:xfrm>
          <a:prstGeom prst="rect">
            <a:avLst/>
          </a:prstGeom>
          <a:noFill/>
        </p:spPr>
      </p:pic>
      <p:sp>
        <p:nvSpPr>
          <p:cNvPr id="5" name="ZoneTexte 4">
            <a:extLst>
              <a:ext uri="{FF2B5EF4-FFF2-40B4-BE49-F238E27FC236}">
                <a16:creationId xmlns:a16="http://schemas.microsoft.com/office/drawing/2014/main" id="{4F97FB3A-4964-4576-A03A-B03EF712BDF5}"/>
              </a:ext>
            </a:extLst>
          </p:cNvPr>
          <p:cNvSpPr txBox="1"/>
          <p:nvPr/>
        </p:nvSpPr>
        <p:spPr>
          <a:xfrm>
            <a:off x="377062" y="4255820"/>
            <a:ext cx="5270703" cy="400110"/>
          </a:xfrm>
          <a:prstGeom prst="rect">
            <a:avLst/>
          </a:prstGeom>
          <a:noFill/>
        </p:spPr>
        <p:txBody>
          <a:bodyPr wrap="square" rtlCol="0">
            <a:spAutoFit/>
          </a:bodyPr>
          <a:lstStyle/>
          <a:p>
            <a:r>
              <a:rPr lang="fr-FR" sz="1000" dirty="0"/>
              <a:t>« Il est très rare en France de rencontrer de beaux houppiers qui n’aient été jamais élagués » </a:t>
            </a:r>
          </a:p>
          <a:p>
            <a:r>
              <a:rPr lang="fr-FR" sz="1000" dirty="0"/>
              <a:t>		C. Mollie (Des arbres dans la ville, l’urbanisme végétal) </a:t>
            </a:r>
          </a:p>
        </p:txBody>
      </p:sp>
    </p:spTree>
    <p:extLst>
      <p:ext uri="{BB962C8B-B14F-4D97-AF65-F5344CB8AC3E}">
        <p14:creationId xmlns:p14="http://schemas.microsoft.com/office/powerpoint/2010/main" val="1551462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800098" y="904730"/>
            <a:ext cx="4758019" cy="1652590"/>
          </a:xfrm>
        </p:spPr>
        <p:txBody>
          <a:bodyPr rtlCol="0">
            <a:normAutofit fontScale="90000"/>
          </a:bodyPr>
          <a:lstStyle/>
          <a:p>
            <a:pPr rtl="0"/>
            <a:r>
              <a:rPr lang="fr-FR" dirty="0"/>
              <a:t>L’élagage sévère : une pratique à éviter. </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28</a:t>
            </a:fld>
            <a:endParaRPr lang="fr-FR"/>
          </a:p>
        </p:txBody>
      </p:sp>
      <p:sp>
        <p:nvSpPr>
          <p:cNvPr id="13" name="ZoneTexte 12">
            <a:extLst>
              <a:ext uri="{FF2B5EF4-FFF2-40B4-BE49-F238E27FC236}">
                <a16:creationId xmlns:a16="http://schemas.microsoft.com/office/drawing/2014/main" id="{02BD5B5C-23A0-9B31-4EE7-56F189C1DCC2}"/>
              </a:ext>
            </a:extLst>
          </p:cNvPr>
          <p:cNvSpPr txBox="1"/>
          <p:nvPr/>
        </p:nvSpPr>
        <p:spPr>
          <a:xfrm>
            <a:off x="9932895" y="5743423"/>
            <a:ext cx="1972234" cy="415498"/>
          </a:xfrm>
          <a:prstGeom prst="rect">
            <a:avLst/>
          </a:prstGeom>
          <a:noFill/>
        </p:spPr>
        <p:txBody>
          <a:bodyPr wrap="square">
            <a:spAutoFit/>
          </a:bodyPr>
          <a:lstStyle/>
          <a:p>
            <a:r>
              <a:rPr lang="fr-FR" sz="1050" i="1" dirty="0">
                <a:latin typeface="+mj-lt"/>
              </a:rPr>
              <a:t>L’hypothèse du bois racinaire. Dessin de F. </a:t>
            </a:r>
            <a:r>
              <a:rPr lang="fr-FR" sz="1050" i="1" dirty="0" err="1">
                <a:latin typeface="+mj-lt"/>
              </a:rPr>
              <a:t>Hallé</a:t>
            </a:r>
            <a:endParaRPr lang="fr-FR" sz="1050" i="1" dirty="0">
              <a:latin typeface="+mj-lt"/>
            </a:endParaRPr>
          </a:p>
        </p:txBody>
      </p:sp>
      <p:pic>
        <p:nvPicPr>
          <p:cNvPr id="15" name="Picture 7" descr="31920_affichepanneauprint">
            <a:extLst>
              <a:ext uri="{FF2B5EF4-FFF2-40B4-BE49-F238E27FC236}">
                <a16:creationId xmlns:a16="http://schemas.microsoft.com/office/drawing/2014/main" id="{C7DA94F4-65C3-2F68-5778-DFD32396CE31}"/>
              </a:ext>
            </a:extLst>
          </p:cNvPr>
          <p:cNvPicPr>
            <a:picLocks noChangeAspect="1" noChangeArrowheads="1"/>
          </p:cNvPicPr>
          <p:nvPr/>
        </p:nvPicPr>
        <p:blipFill>
          <a:blip r:embed="rId3" cstate="print"/>
          <a:srcRect/>
          <a:stretch>
            <a:fillRect/>
          </a:stretch>
        </p:blipFill>
        <p:spPr bwMode="auto">
          <a:xfrm>
            <a:off x="7350778" y="0"/>
            <a:ext cx="4639435" cy="6939711"/>
          </a:xfrm>
          <a:prstGeom prst="rect">
            <a:avLst/>
          </a:prstGeom>
          <a:noFill/>
          <a:ln w="9525">
            <a:noFill/>
            <a:miter lim="800000"/>
            <a:headEnd/>
            <a:tailEnd/>
          </a:ln>
        </p:spPr>
      </p:pic>
      <p:sp>
        <p:nvSpPr>
          <p:cNvPr id="8" name="ZoneTexte 7">
            <a:extLst>
              <a:ext uri="{FF2B5EF4-FFF2-40B4-BE49-F238E27FC236}">
                <a16:creationId xmlns:a16="http://schemas.microsoft.com/office/drawing/2014/main" id="{20853682-C090-CD9E-8521-6E36B1C15D03}"/>
              </a:ext>
            </a:extLst>
          </p:cNvPr>
          <p:cNvSpPr txBox="1"/>
          <p:nvPr/>
        </p:nvSpPr>
        <p:spPr>
          <a:xfrm>
            <a:off x="2626659" y="2669593"/>
            <a:ext cx="6096000" cy="553998"/>
          </a:xfrm>
          <a:prstGeom prst="rect">
            <a:avLst/>
          </a:prstGeom>
          <a:noFill/>
        </p:spPr>
        <p:txBody>
          <a:bodyPr wrap="square">
            <a:spAutoFit/>
          </a:bodyPr>
          <a:lstStyle/>
          <a:p>
            <a:r>
              <a:rPr lang="fr-FR" sz="1000" dirty="0"/>
              <a:t>« Respecter les arbres, c’est s’interdire de les soumettre à des tailles ou à des élagages sévères qui les laissent marqués par des plaies de grands diamètres et qui, de ce fait, les vouent à la maladie, ou même à la mort »</a:t>
            </a:r>
          </a:p>
          <a:p>
            <a:r>
              <a:rPr lang="fr-FR" sz="1000" dirty="0"/>
              <a:t>					 F. </a:t>
            </a:r>
            <a:r>
              <a:rPr lang="fr-FR" sz="1000" dirty="0" err="1"/>
              <a:t>Hallé</a:t>
            </a:r>
            <a:r>
              <a:rPr lang="fr-FR" sz="1000" dirty="0"/>
              <a:t> </a:t>
            </a:r>
          </a:p>
        </p:txBody>
      </p:sp>
      <p:pic>
        <p:nvPicPr>
          <p:cNvPr id="16" name="Picture 1" descr="F:\DCIM\100D5500\DSC_0127.JPG">
            <a:extLst>
              <a:ext uri="{FF2B5EF4-FFF2-40B4-BE49-F238E27FC236}">
                <a16:creationId xmlns:a16="http://schemas.microsoft.com/office/drawing/2014/main" id="{A73AB7E9-0094-1451-5A8F-543F53EBCE16}"/>
              </a:ext>
            </a:extLst>
          </p:cNvPr>
          <p:cNvPicPr>
            <a:picLocks noChangeAspect="1" noChangeArrowheads="1"/>
          </p:cNvPicPr>
          <p:nvPr/>
        </p:nvPicPr>
        <p:blipFill>
          <a:blip r:embed="rId4" cstate="print"/>
          <a:srcRect/>
          <a:stretch>
            <a:fillRect/>
          </a:stretch>
        </p:blipFill>
        <p:spPr bwMode="auto">
          <a:xfrm>
            <a:off x="3601679" y="3634410"/>
            <a:ext cx="3664015" cy="2442677"/>
          </a:xfrm>
          <a:prstGeom prst="rect">
            <a:avLst/>
          </a:prstGeom>
          <a:noFill/>
        </p:spPr>
      </p:pic>
    </p:spTree>
    <p:extLst>
      <p:ext uri="{BB962C8B-B14F-4D97-AF65-F5344CB8AC3E}">
        <p14:creationId xmlns:p14="http://schemas.microsoft.com/office/powerpoint/2010/main" val="3320338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385482" y="162649"/>
            <a:ext cx="4758019" cy="1652590"/>
          </a:xfrm>
        </p:spPr>
        <p:txBody>
          <a:bodyPr rtlCol="0">
            <a:normAutofit fontScale="90000"/>
          </a:bodyPr>
          <a:lstStyle/>
          <a:p>
            <a:pPr rtl="0"/>
            <a:r>
              <a:rPr lang="fr-FR" dirty="0"/>
              <a:t>Paradoxalement, nos plus vieux arbres sont d’anciens arbres régulièrement taillés, depuis leurs jeunes âges. </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29</a:t>
            </a:fld>
            <a:endParaRPr lang="fr-FR"/>
          </a:p>
        </p:txBody>
      </p:sp>
      <p:sp>
        <p:nvSpPr>
          <p:cNvPr id="13" name="ZoneTexte 12">
            <a:extLst>
              <a:ext uri="{FF2B5EF4-FFF2-40B4-BE49-F238E27FC236}">
                <a16:creationId xmlns:a16="http://schemas.microsoft.com/office/drawing/2014/main" id="{02BD5B5C-23A0-9B31-4EE7-56F189C1DCC2}"/>
              </a:ext>
            </a:extLst>
          </p:cNvPr>
          <p:cNvSpPr txBox="1"/>
          <p:nvPr/>
        </p:nvSpPr>
        <p:spPr>
          <a:xfrm>
            <a:off x="9421906" y="5917784"/>
            <a:ext cx="1972234" cy="253916"/>
          </a:xfrm>
          <a:prstGeom prst="rect">
            <a:avLst/>
          </a:prstGeom>
          <a:noFill/>
        </p:spPr>
        <p:txBody>
          <a:bodyPr wrap="square">
            <a:spAutoFit/>
          </a:bodyPr>
          <a:lstStyle/>
          <a:p>
            <a:r>
              <a:rPr lang="fr-FR" sz="1050" i="1" dirty="0">
                <a:latin typeface="+mj-lt"/>
              </a:rPr>
              <a:t>Le châtaignier de Pluneret</a:t>
            </a:r>
          </a:p>
        </p:txBody>
      </p:sp>
      <p:pic>
        <p:nvPicPr>
          <p:cNvPr id="9" name="Picture 3" descr="1-1 -4- rang 1 châtaignier de Pluneret - Collection perso Guy Bernard">
            <a:extLst>
              <a:ext uri="{FF2B5EF4-FFF2-40B4-BE49-F238E27FC236}">
                <a16:creationId xmlns:a16="http://schemas.microsoft.com/office/drawing/2014/main" id="{2CB2069E-A60D-D8AB-5EF6-8986A64D2F5C}"/>
              </a:ext>
            </a:extLst>
          </p:cNvPr>
          <p:cNvPicPr>
            <a:picLocks noGrp="1" noChangeAspect="1" noChangeArrowheads="1"/>
          </p:cNvPicPr>
          <p:nvPr>
            <p:ph sz="half" idx="1"/>
          </p:nvPr>
        </p:nvPicPr>
        <p:blipFill>
          <a:blip r:embed="rId3" cstate="print"/>
          <a:srcRect/>
          <a:stretch>
            <a:fillRect/>
          </a:stretch>
        </p:blipFill>
        <p:spPr>
          <a:xfrm>
            <a:off x="7302312" y="162649"/>
            <a:ext cx="3616700" cy="5752631"/>
          </a:xfrm>
        </p:spPr>
      </p:pic>
      <p:sp>
        <p:nvSpPr>
          <p:cNvPr id="11" name="Text Box 3">
            <a:extLst>
              <a:ext uri="{FF2B5EF4-FFF2-40B4-BE49-F238E27FC236}">
                <a16:creationId xmlns:a16="http://schemas.microsoft.com/office/drawing/2014/main" id="{D4B05469-E43F-C33C-3539-0E298319A14E}"/>
              </a:ext>
            </a:extLst>
          </p:cNvPr>
          <p:cNvSpPr txBox="1">
            <a:spLocks noChangeArrowheads="1"/>
          </p:cNvSpPr>
          <p:nvPr/>
        </p:nvSpPr>
        <p:spPr bwMode="auto">
          <a:xfrm>
            <a:off x="3066462" y="4919651"/>
            <a:ext cx="2760692" cy="246221"/>
          </a:xfrm>
          <a:prstGeom prst="rect">
            <a:avLst/>
          </a:prstGeom>
          <a:noFill/>
          <a:ln w="9525">
            <a:noFill/>
            <a:miter lim="800000"/>
            <a:headEnd/>
            <a:tailEnd/>
          </a:ln>
        </p:spPr>
        <p:txBody>
          <a:bodyPr wrap="none">
            <a:spAutoFit/>
          </a:bodyPr>
          <a:lstStyle/>
          <a:p>
            <a:r>
              <a:rPr lang="fr-FR" sz="1000" dirty="0"/>
              <a:t>« Souffrir pour devenir immortel » C. </a:t>
            </a:r>
            <a:r>
              <a:rPr lang="fr-FR" sz="1000" dirty="0" err="1"/>
              <a:t>Drenou</a:t>
            </a:r>
            <a:r>
              <a:rPr lang="fr-FR" sz="1000" dirty="0"/>
              <a:t> </a:t>
            </a:r>
          </a:p>
        </p:txBody>
      </p:sp>
    </p:spTree>
    <p:extLst>
      <p:ext uri="{BB962C8B-B14F-4D97-AF65-F5344CB8AC3E}">
        <p14:creationId xmlns:p14="http://schemas.microsoft.com/office/powerpoint/2010/main" val="402265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CEC8367-C082-453B-9003-1A2652643F98}"/>
              </a:ext>
            </a:extLst>
          </p:cNvPr>
          <p:cNvSpPr>
            <a:spLocks noGrp="1"/>
          </p:cNvSpPr>
          <p:nvPr>
            <p:ph type="title"/>
          </p:nvPr>
        </p:nvSpPr>
        <p:spPr>
          <a:xfrm>
            <a:off x="695325" y="888999"/>
            <a:ext cx="10798176" cy="1051914"/>
          </a:xfrm>
        </p:spPr>
        <p:txBody>
          <a:bodyPr rtlCol="0"/>
          <a:lstStyle/>
          <a:p>
            <a:pPr rtl="0"/>
            <a:r>
              <a:rPr lang="fr-FR" sz="3200" b="1" dirty="0"/>
              <a:t>L’arbre, un allié précieux</a:t>
            </a:r>
          </a:p>
        </p:txBody>
      </p:sp>
      <p:sp>
        <p:nvSpPr>
          <p:cNvPr id="13" name="Espace réservé du numéro de diapositive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smtClean="0"/>
              <a:pPr rtl="0"/>
              <a:t>3</a:t>
            </a:fld>
            <a:endParaRPr lang="fr-FR" dirty="0"/>
          </a:p>
        </p:txBody>
      </p:sp>
      <p:pic>
        <p:nvPicPr>
          <p:cNvPr id="4" name="Picture 2" descr="C:\Users\jezegomi\Documents\formation\arbre en ville\photo arbre en ville\aménité.JPG">
            <a:extLst>
              <a:ext uri="{FF2B5EF4-FFF2-40B4-BE49-F238E27FC236}">
                <a16:creationId xmlns:a16="http://schemas.microsoft.com/office/drawing/2014/main" id="{94DD09B9-12B2-B5C5-CA17-6CC7C159240C}"/>
              </a:ext>
            </a:extLst>
          </p:cNvPr>
          <p:cNvPicPr>
            <a:picLocks noChangeAspect="1" noChangeArrowheads="1"/>
          </p:cNvPicPr>
          <p:nvPr/>
        </p:nvPicPr>
        <p:blipFill>
          <a:blip r:embed="rId3" cstate="print"/>
          <a:srcRect/>
          <a:stretch>
            <a:fillRect/>
          </a:stretch>
        </p:blipFill>
        <p:spPr bwMode="auto">
          <a:xfrm>
            <a:off x="390526" y="1940913"/>
            <a:ext cx="2662738" cy="1997053"/>
          </a:xfrm>
          <a:prstGeom prst="rect">
            <a:avLst/>
          </a:prstGeom>
          <a:noFill/>
        </p:spPr>
      </p:pic>
      <p:pic>
        <p:nvPicPr>
          <p:cNvPr id="6" name="Picture 4" descr="Petits-Fossés 2">
            <a:extLst>
              <a:ext uri="{FF2B5EF4-FFF2-40B4-BE49-F238E27FC236}">
                <a16:creationId xmlns:a16="http://schemas.microsoft.com/office/drawing/2014/main" id="{C1CD2EB1-0C38-A322-3BBB-0FB48F1CAB42}"/>
              </a:ext>
            </a:extLst>
          </p:cNvPr>
          <p:cNvPicPr>
            <a:picLocks noChangeAspect="1" noChangeArrowheads="1"/>
          </p:cNvPicPr>
          <p:nvPr/>
        </p:nvPicPr>
        <p:blipFill>
          <a:blip r:embed="rId4" cstate="print"/>
          <a:srcRect/>
          <a:stretch>
            <a:fillRect/>
          </a:stretch>
        </p:blipFill>
        <p:spPr>
          <a:xfrm>
            <a:off x="390525" y="4471072"/>
            <a:ext cx="2662739" cy="1713545"/>
          </a:xfrm>
          <a:prstGeom prst="rect">
            <a:avLst/>
          </a:prstGeom>
          <a:noFill/>
          <a:ln/>
        </p:spPr>
      </p:pic>
      <p:pic>
        <p:nvPicPr>
          <p:cNvPr id="7" name="Image 6">
            <a:extLst>
              <a:ext uri="{FF2B5EF4-FFF2-40B4-BE49-F238E27FC236}">
                <a16:creationId xmlns:a16="http://schemas.microsoft.com/office/drawing/2014/main" id="{B8D90E0F-A262-9F9E-54AD-985B9BEF3E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3156" y="4465985"/>
            <a:ext cx="3593836" cy="1858126"/>
          </a:xfrm>
          <a:prstGeom prst="rect">
            <a:avLst/>
          </a:prstGeom>
        </p:spPr>
      </p:pic>
      <p:pic>
        <p:nvPicPr>
          <p:cNvPr id="9" name="Picture 2" descr="La 35ème ArboRencontre de Seine-et-Marne - Société Française d'Arboriculture">
            <a:extLst>
              <a:ext uri="{FF2B5EF4-FFF2-40B4-BE49-F238E27FC236}">
                <a16:creationId xmlns:a16="http://schemas.microsoft.com/office/drawing/2014/main" id="{E7697E90-C014-DA80-8017-C041E2BD73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500" y="1940913"/>
            <a:ext cx="3790033" cy="19371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19112E9D-3F2E-6DF1-25E7-0CCFFAEE337D}"/>
              </a:ext>
            </a:extLst>
          </p:cNvPr>
          <p:cNvGrpSpPr/>
          <p:nvPr/>
        </p:nvGrpSpPr>
        <p:grpSpPr>
          <a:xfrm>
            <a:off x="1039790" y="3185325"/>
            <a:ext cx="6250491" cy="1338162"/>
            <a:chOff x="-755604" y="2950789"/>
            <a:chExt cx="6250491" cy="1338162"/>
          </a:xfrm>
        </p:grpSpPr>
        <p:sp>
          <p:nvSpPr>
            <p:cNvPr id="15" name="Rectangle 14">
              <a:extLst>
                <a:ext uri="{FF2B5EF4-FFF2-40B4-BE49-F238E27FC236}">
                  <a16:creationId xmlns:a16="http://schemas.microsoft.com/office/drawing/2014/main" id="{A92AC10D-6ECA-5211-8ABD-DF0D6DA3B44C}"/>
                </a:ext>
              </a:extLst>
            </p:cNvPr>
            <p:cNvSpPr/>
            <p:nvPr/>
          </p:nvSpPr>
          <p:spPr>
            <a:xfrm>
              <a:off x="3106324" y="2950789"/>
              <a:ext cx="2388563" cy="48734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a:extLst>
                <a:ext uri="{FF2B5EF4-FFF2-40B4-BE49-F238E27FC236}">
                  <a16:creationId xmlns:a16="http://schemas.microsoft.com/office/drawing/2014/main" id="{731B1BAE-97BA-EF4B-93CA-55A03BC86E0E}"/>
                </a:ext>
              </a:extLst>
            </p:cNvPr>
            <p:cNvSpPr txBox="1"/>
            <p:nvPr/>
          </p:nvSpPr>
          <p:spPr>
            <a:xfrm>
              <a:off x="-755604" y="3801602"/>
              <a:ext cx="2388563" cy="4873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889000" rtl="0">
                <a:lnSpc>
                  <a:spcPct val="100000"/>
                </a:lnSpc>
                <a:spcBef>
                  <a:spcPct val="0"/>
                </a:spcBef>
                <a:spcAft>
                  <a:spcPct val="35000"/>
                </a:spcAft>
                <a:buNone/>
                <a:defRPr b="1" spc="20">
                  <a:latin typeface="+mj-lt"/>
                </a:defRPr>
              </a:pPr>
              <a:r>
                <a:rPr lang="fr-FR" sz="2000" dirty="0">
                  <a:solidFill>
                    <a:schemeClr val="accent2"/>
                  </a:solidFill>
                  <a:latin typeface="+mn-lt"/>
                </a:rPr>
                <a:t>Pour l’homme</a:t>
              </a:r>
              <a:endParaRPr lang="fr-FR" sz="1600" b="0" kern="1200" noProof="0" dirty="0">
                <a:solidFill>
                  <a:schemeClr val="tx1"/>
                </a:solidFill>
                <a:latin typeface="+mn-lt"/>
              </a:endParaRPr>
            </a:p>
          </p:txBody>
        </p:sp>
      </p:grpSp>
      <p:sp>
        <p:nvSpPr>
          <p:cNvPr id="18" name="ZoneTexte 17">
            <a:extLst>
              <a:ext uri="{FF2B5EF4-FFF2-40B4-BE49-F238E27FC236}">
                <a16:creationId xmlns:a16="http://schemas.microsoft.com/office/drawing/2014/main" id="{556381B7-EDAB-4AE0-4917-CCAA76CA6CA4}"/>
              </a:ext>
            </a:extLst>
          </p:cNvPr>
          <p:cNvSpPr txBox="1"/>
          <p:nvPr/>
        </p:nvSpPr>
        <p:spPr>
          <a:xfrm>
            <a:off x="2347409" y="6422283"/>
            <a:ext cx="5849415" cy="1711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889000" rtl="0">
              <a:lnSpc>
                <a:spcPct val="100000"/>
              </a:lnSpc>
              <a:spcBef>
                <a:spcPct val="0"/>
              </a:spcBef>
              <a:spcAft>
                <a:spcPct val="35000"/>
              </a:spcAft>
              <a:buNone/>
              <a:defRPr b="1" spc="20">
                <a:latin typeface="+mj-lt"/>
              </a:defRPr>
            </a:pPr>
            <a:r>
              <a:rPr lang="fr-FR" sz="2000" dirty="0">
                <a:solidFill>
                  <a:schemeClr val="accent2"/>
                </a:solidFill>
                <a:latin typeface="+mn-lt"/>
              </a:rPr>
              <a:t>Pour </a:t>
            </a:r>
            <a:r>
              <a:rPr lang="fr-FR" sz="2000" dirty="0">
                <a:solidFill>
                  <a:schemeClr val="accent2"/>
                </a:solidFill>
              </a:rPr>
              <a:t>notre environnement et les équilibres naturels</a:t>
            </a:r>
            <a:endParaRPr lang="fr-FR" sz="1600" b="0" kern="1200" noProof="0" dirty="0">
              <a:solidFill>
                <a:schemeClr val="tx1"/>
              </a:solidFill>
              <a:latin typeface="+mn-lt"/>
            </a:endParaRPr>
          </a:p>
        </p:txBody>
      </p:sp>
      <p:sp>
        <p:nvSpPr>
          <p:cNvPr id="19" name="ZoneTexte 18">
            <a:extLst>
              <a:ext uri="{FF2B5EF4-FFF2-40B4-BE49-F238E27FC236}">
                <a16:creationId xmlns:a16="http://schemas.microsoft.com/office/drawing/2014/main" id="{65604019-C955-E334-EB57-C811FC41B869}"/>
              </a:ext>
            </a:extLst>
          </p:cNvPr>
          <p:cNvSpPr txBox="1"/>
          <p:nvPr/>
        </p:nvSpPr>
        <p:spPr>
          <a:xfrm>
            <a:off x="7002542" y="3976271"/>
            <a:ext cx="2388563" cy="4873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889000" rtl="0">
              <a:lnSpc>
                <a:spcPct val="100000"/>
              </a:lnSpc>
              <a:spcBef>
                <a:spcPct val="0"/>
              </a:spcBef>
              <a:spcAft>
                <a:spcPct val="35000"/>
              </a:spcAft>
              <a:buNone/>
              <a:defRPr b="1" spc="20">
                <a:latin typeface="+mj-lt"/>
              </a:defRPr>
            </a:pPr>
            <a:r>
              <a:rPr lang="fr-FR" sz="2000" dirty="0">
                <a:solidFill>
                  <a:schemeClr val="accent2"/>
                </a:solidFill>
                <a:latin typeface="+mn-lt"/>
              </a:rPr>
              <a:t>Pour l’économie</a:t>
            </a:r>
            <a:endParaRPr lang="fr-FR" sz="1600" b="0" kern="1200" noProof="0" dirty="0">
              <a:solidFill>
                <a:schemeClr val="tx1"/>
              </a:solidFill>
              <a:latin typeface="+mn-lt"/>
            </a:endParaRPr>
          </a:p>
        </p:txBody>
      </p:sp>
      <p:sp>
        <p:nvSpPr>
          <p:cNvPr id="2" name="ZoneTexte 1">
            <a:extLst>
              <a:ext uri="{FF2B5EF4-FFF2-40B4-BE49-F238E27FC236}">
                <a16:creationId xmlns:a16="http://schemas.microsoft.com/office/drawing/2014/main" id="{9FFCF8D1-6A69-AF06-3F71-9F91A32233DA}"/>
              </a:ext>
            </a:extLst>
          </p:cNvPr>
          <p:cNvSpPr txBox="1"/>
          <p:nvPr/>
        </p:nvSpPr>
        <p:spPr>
          <a:xfrm rot="10800000" flipV="1">
            <a:off x="6264245" y="670812"/>
            <a:ext cx="5534055" cy="914802"/>
          </a:xfrm>
          <a:prstGeom prst="rect">
            <a:avLst/>
          </a:prstGeom>
          <a:noFill/>
        </p:spPr>
        <p:txBody>
          <a:bodyPr wrap="square">
            <a:spAutoFit/>
          </a:bodyPr>
          <a:lstStyle/>
          <a:p>
            <a:pPr>
              <a:lnSpc>
                <a:spcPct val="115000"/>
              </a:lnSpc>
              <a:spcAft>
                <a:spcPts val="1000"/>
              </a:spcAft>
            </a:pPr>
            <a:r>
              <a:rPr lang="fr-FR" sz="1000" dirty="0"/>
              <a:t>« Cette dépense n’a rien d’excessif, mise en regard des services rendus par les plantations. Elles sont indispensables pour renouveler l’air vicié, elle procurent de l’ombre, si nécessaire, aux nombreux publics, et contribue enfin grandement à la décoration de la cité ».</a:t>
            </a:r>
          </a:p>
          <a:p>
            <a:pPr>
              <a:lnSpc>
                <a:spcPct val="115000"/>
              </a:lnSpc>
              <a:spcAft>
                <a:spcPts val="1000"/>
              </a:spcAft>
            </a:pPr>
            <a:r>
              <a:rPr lang="fr-FR" sz="1000" dirty="0"/>
              <a:t>				 Adolphe Alphand (1817-1891) </a:t>
            </a:r>
          </a:p>
        </p:txBody>
      </p:sp>
      <p:pic>
        <p:nvPicPr>
          <p:cNvPr id="10" name="Espace réservé du contenu 4">
            <a:extLst>
              <a:ext uri="{FF2B5EF4-FFF2-40B4-BE49-F238E27FC236}">
                <a16:creationId xmlns:a16="http://schemas.microsoft.com/office/drawing/2014/main" id="{A65827BF-E26B-31C6-A57B-3199BAFAB3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0517" y="2853648"/>
            <a:ext cx="3152580" cy="2364980"/>
          </a:xfrm>
          <a:prstGeom prst="rect">
            <a:avLst/>
          </a:prstGeom>
        </p:spPr>
      </p:pic>
    </p:spTree>
    <p:extLst>
      <p:ext uri="{BB962C8B-B14F-4D97-AF65-F5344CB8AC3E}">
        <p14:creationId xmlns:p14="http://schemas.microsoft.com/office/powerpoint/2010/main" val="390897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54792" cy="3871143"/>
          </a:xfrm>
        </p:spPr>
        <p:txBody>
          <a:bodyPr rtlCol="0"/>
          <a:lstStyle/>
          <a:p>
            <a:pPr rtl="0"/>
            <a:r>
              <a:rPr lang="fr-FR" dirty="0"/>
              <a:t>5- Nos arbres de demain, s’adapteront-ils au changement climatique ?</a:t>
            </a:r>
          </a:p>
        </p:txBody>
      </p:sp>
      <p:pic>
        <p:nvPicPr>
          <p:cNvPr id="3" name="Picture 4" descr="plantation1">
            <a:extLst>
              <a:ext uri="{FF2B5EF4-FFF2-40B4-BE49-F238E27FC236}">
                <a16:creationId xmlns:a16="http://schemas.microsoft.com/office/drawing/2014/main" id="{E41E2066-1B1B-23A7-2A70-5C64BC983C23}"/>
              </a:ext>
            </a:extLst>
          </p:cNvPr>
          <p:cNvPicPr>
            <a:picLocks noChangeAspect="1" noChangeArrowheads="1"/>
          </p:cNvPicPr>
          <p:nvPr/>
        </p:nvPicPr>
        <p:blipFill>
          <a:blip r:embed="rId3" cstate="print"/>
          <a:srcRect/>
          <a:stretch>
            <a:fillRect/>
          </a:stretch>
        </p:blipFill>
        <p:spPr>
          <a:xfrm>
            <a:off x="7020741" y="0"/>
            <a:ext cx="5171259" cy="6895011"/>
          </a:xfrm>
          <a:prstGeom prst="rect">
            <a:avLst/>
          </a:prstGeom>
          <a:noFill/>
          <a:ln/>
        </p:spPr>
      </p:pic>
    </p:spTree>
    <p:extLst>
      <p:ext uri="{BB962C8B-B14F-4D97-AF65-F5344CB8AC3E}">
        <p14:creationId xmlns:p14="http://schemas.microsoft.com/office/powerpoint/2010/main" val="1940678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118872" y="904730"/>
            <a:ext cx="5439245" cy="1652590"/>
          </a:xfrm>
        </p:spPr>
        <p:txBody>
          <a:bodyPr rtlCol="0">
            <a:normAutofit fontScale="90000"/>
          </a:bodyPr>
          <a:lstStyle/>
          <a:p>
            <a:pPr rtl="0"/>
            <a:r>
              <a:rPr lang="fr-FR" dirty="0"/>
              <a:t>L’Adaptation génétique suffira t’elle ? </a:t>
            </a:r>
          </a:p>
        </p:txBody>
      </p:sp>
      <p:sp>
        <p:nvSpPr>
          <p:cNvPr id="6" name="Espace réservé du contenu 5">
            <a:extLst>
              <a:ext uri="{FF2B5EF4-FFF2-40B4-BE49-F238E27FC236}">
                <a16:creationId xmlns:a16="http://schemas.microsoft.com/office/drawing/2014/main" id="{F35FCE68-0761-421A-922F-077DEB02E062}"/>
              </a:ext>
            </a:extLst>
          </p:cNvPr>
          <p:cNvSpPr>
            <a:spLocks noGrp="1"/>
          </p:cNvSpPr>
          <p:nvPr>
            <p:ph idx="1"/>
          </p:nvPr>
        </p:nvSpPr>
        <p:spPr>
          <a:xfrm>
            <a:off x="5662893" y="988944"/>
            <a:ext cx="6143625" cy="1773893"/>
          </a:xfrm>
        </p:spPr>
        <p:txBody>
          <a:bodyPr rtlCol="0">
            <a:normAutofit/>
          </a:bodyPr>
          <a:lstStyle/>
          <a:p>
            <a:pPr>
              <a:spcBef>
                <a:spcPct val="0"/>
              </a:spcBef>
              <a:buFontTx/>
              <a:buNone/>
            </a:pPr>
            <a:r>
              <a:rPr lang="fr-FR" altLang="fr-FR" dirty="0">
                <a:latin typeface="Signika"/>
              </a:rPr>
              <a:t>L’arbre un mécanisme évolutif unique en son genre: le moindre bourgeon développe des mutations génétiques qui « </a:t>
            </a:r>
            <a:r>
              <a:rPr lang="fr-FR" altLang="fr-FR" i="1" dirty="0">
                <a:latin typeface="Signika"/>
              </a:rPr>
              <a:t>permettent à l’arbre d’accumuler des mutations au sein de son génome tout au long de son existence </a:t>
            </a:r>
            <a:r>
              <a:rPr lang="fr-FR" altLang="fr-FR" dirty="0">
                <a:latin typeface="Signika"/>
              </a:rPr>
              <a:t>». </a:t>
            </a:r>
          </a:p>
          <a:p>
            <a:pPr>
              <a:spcBef>
                <a:spcPct val="0"/>
              </a:spcBef>
              <a:buFontTx/>
              <a:buNone/>
            </a:pPr>
            <a:r>
              <a:rPr lang="fr-FR" altLang="fr-FR" dirty="0">
                <a:latin typeface="Signika"/>
              </a:rPr>
              <a:t>Christophe Plomion généticien à l’INRA de Cestas (2018)</a:t>
            </a:r>
          </a:p>
          <a:p>
            <a:endParaRPr lang="fr-FR" dirty="0">
              <a:latin typeface="Signika"/>
            </a:endParaRP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31</a:t>
            </a:fld>
            <a:endParaRPr lang="fr-FR"/>
          </a:p>
        </p:txBody>
      </p:sp>
      <p:sp>
        <p:nvSpPr>
          <p:cNvPr id="13" name="ZoneTexte 12">
            <a:extLst>
              <a:ext uri="{FF2B5EF4-FFF2-40B4-BE49-F238E27FC236}">
                <a16:creationId xmlns:a16="http://schemas.microsoft.com/office/drawing/2014/main" id="{02BD5B5C-23A0-9B31-4EE7-56F189C1DCC2}"/>
              </a:ext>
            </a:extLst>
          </p:cNvPr>
          <p:cNvSpPr txBox="1"/>
          <p:nvPr/>
        </p:nvSpPr>
        <p:spPr>
          <a:xfrm>
            <a:off x="9619132" y="5712683"/>
            <a:ext cx="1972234" cy="253916"/>
          </a:xfrm>
          <a:prstGeom prst="rect">
            <a:avLst/>
          </a:prstGeom>
          <a:noFill/>
        </p:spPr>
        <p:txBody>
          <a:bodyPr wrap="square">
            <a:spAutoFit/>
          </a:bodyPr>
          <a:lstStyle/>
          <a:p>
            <a:r>
              <a:rPr lang="fr-FR" sz="1050" i="1" dirty="0">
                <a:latin typeface="+mj-lt"/>
              </a:rPr>
              <a:t>L’if de </a:t>
            </a:r>
            <a:r>
              <a:rPr lang="fr-FR" sz="1050" i="1" dirty="0" err="1">
                <a:latin typeface="+mj-lt"/>
              </a:rPr>
              <a:t>Fortingall</a:t>
            </a:r>
            <a:r>
              <a:rPr lang="fr-FR" sz="1050" i="1" dirty="0">
                <a:latin typeface="+mj-lt"/>
              </a:rPr>
              <a:t> en Ecosse</a:t>
            </a:r>
          </a:p>
        </p:txBody>
      </p:sp>
      <p:sp>
        <p:nvSpPr>
          <p:cNvPr id="14" name="ZoneTexte 13">
            <a:extLst>
              <a:ext uri="{FF2B5EF4-FFF2-40B4-BE49-F238E27FC236}">
                <a16:creationId xmlns:a16="http://schemas.microsoft.com/office/drawing/2014/main" id="{01FCE8A8-677E-D1B9-53CF-B848995654AD}"/>
              </a:ext>
            </a:extLst>
          </p:cNvPr>
          <p:cNvSpPr txBox="1"/>
          <p:nvPr/>
        </p:nvSpPr>
        <p:spPr>
          <a:xfrm>
            <a:off x="4015184" y="5699354"/>
            <a:ext cx="3295418" cy="253916"/>
          </a:xfrm>
          <a:prstGeom prst="rect">
            <a:avLst/>
          </a:prstGeom>
          <a:noFill/>
        </p:spPr>
        <p:txBody>
          <a:bodyPr wrap="square">
            <a:spAutoFit/>
          </a:bodyPr>
          <a:lstStyle/>
          <a:p>
            <a:r>
              <a:rPr lang="fr-FR" sz="1050" i="1" dirty="0">
                <a:latin typeface="+mj-lt"/>
              </a:rPr>
              <a:t>Le chêne millénaire de Tronc-Joly à Bulat-Pestivien (22)</a:t>
            </a:r>
          </a:p>
        </p:txBody>
      </p:sp>
      <p:pic>
        <p:nvPicPr>
          <p:cNvPr id="7" name="Picture 12" descr="tronc_joli">
            <a:extLst>
              <a:ext uri="{FF2B5EF4-FFF2-40B4-BE49-F238E27FC236}">
                <a16:creationId xmlns:a16="http://schemas.microsoft.com/office/drawing/2014/main" id="{1D98721C-ED13-6ED0-83D8-A15B0D9C7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222" y="2890774"/>
            <a:ext cx="4172049" cy="277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upload.wikimedia.org/wikipedia/commons/8/80/Fortingall-Yew-trunk.jpg">
            <a:extLst>
              <a:ext uri="{FF2B5EF4-FFF2-40B4-BE49-F238E27FC236}">
                <a16:creationId xmlns:a16="http://schemas.microsoft.com/office/drawing/2014/main" id="{6850AABA-A1B8-FA72-1BD6-16A6FCC88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906" y="2881104"/>
            <a:ext cx="4172050" cy="278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082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CEC8367-C082-453B-9003-1A2652643F98}"/>
              </a:ext>
            </a:extLst>
          </p:cNvPr>
          <p:cNvSpPr>
            <a:spLocks noGrp="1"/>
          </p:cNvSpPr>
          <p:nvPr>
            <p:ph type="title"/>
          </p:nvPr>
        </p:nvSpPr>
        <p:spPr>
          <a:xfrm>
            <a:off x="695325" y="888999"/>
            <a:ext cx="11059900" cy="1051914"/>
          </a:xfrm>
        </p:spPr>
        <p:txBody>
          <a:bodyPr rtlCol="0"/>
          <a:lstStyle/>
          <a:p>
            <a:pPr rtl="0"/>
            <a:r>
              <a:rPr lang="fr-FR" sz="3200" b="1" dirty="0"/>
              <a:t>Les essences d’arbres de demain : quelles stratégies ?</a:t>
            </a:r>
          </a:p>
        </p:txBody>
      </p:sp>
      <p:sp>
        <p:nvSpPr>
          <p:cNvPr id="13" name="Espace réservé du numéro de diapositive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smtClean="0"/>
              <a:pPr rtl="0"/>
              <a:t>32</a:t>
            </a:fld>
            <a:endParaRPr lang="fr-FR" dirty="0"/>
          </a:p>
        </p:txBody>
      </p:sp>
      <p:pic>
        <p:nvPicPr>
          <p:cNvPr id="2" name="Espace réservé pour une image  3">
            <a:extLst>
              <a:ext uri="{FF2B5EF4-FFF2-40B4-BE49-F238E27FC236}">
                <a16:creationId xmlns:a16="http://schemas.microsoft.com/office/drawing/2014/main" id="{5F411967-036D-C0E7-087E-B443171DBF05}"/>
              </a:ext>
            </a:extLst>
          </p:cNvPr>
          <p:cNvPicPr>
            <a:picLocks noChangeAspect="1"/>
          </p:cNvPicPr>
          <p:nvPr/>
        </p:nvPicPr>
        <p:blipFill rotWithShape="1">
          <a:blip r:embed="rId3"/>
          <a:srcRect t="3115" b="3513"/>
          <a:stretch/>
        </p:blipFill>
        <p:spPr>
          <a:xfrm>
            <a:off x="1308846" y="1586753"/>
            <a:ext cx="9421906" cy="4948518"/>
          </a:xfrm>
          <a:prstGeom prst="rect">
            <a:avLst/>
          </a:prstGeom>
        </p:spPr>
      </p:pic>
    </p:spTree>
    <p:extLst>
      <p:ext uri="{BB962C8B-B14F-4D97-AF65-F5344CB8AC3E}">
        <p14:creationId xmlns:p14="http://schemas.microsoft.com/office/powerpoint/2010/main" val="2958259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33</a:t>
            </a:fld>
            <a:endParaRPr lang="fr-FR"/>
          </a:p>
        </p:txBody>
      </p:sp>
      <p:sp>
        <p:nvSpPr>
          <p:cNvPr id="13" name="ZoneTexte 12">
            <a:extLst>
              <a:ext uri="{FF2B5EF4-FFF2-40B4-BE49-F238E27FC236}">
                <a16:creationId xmlns:a16="http://schemas.microsoft.com/office/drawing/2014/main" id="{02BD5B5C-23A0-9B31-4EE7-56F189C1DCC2}"/>
              </a:ext>
            </a:extLst>
          </p:cNvPr>
          <p:cNvSpPr txBox="1"/>
          <p:nvPr/>
        </p:nvSpPr>
        <p:spPr>
          <a:xfrm>
            <a:off x="9932895" y="5743423"/>
            <a:ext cx="1972234" cy="253916"/>
          </a:xfrm>
          <a:prstGeom prst="rect">
            <a:avLst/>
          </a:prstGeom>
          <a:noFill/>
        </p:spPr>
        <p:txBody>
          <a:bodyPr wrap="square">
            <a:spAutoFit/>
          </a:bodyPr>
          <a:lstStyle/>
          <a:p>
            <a:r>
              <a:rPr lang="fr-FR" sz="1050" i="1" dirty="0">
                <a:latin typeface="+mj-lt"/>
              </a:rPr>
              <a:t>Source Grand Lyon (F. Ségur)</a:t>
            </a:r>
          </a:p>
        </p:txBody>
      </p:sp>
      <p:sp>
        <p:nvSpPr>
          <p:cNvPr id="14" name="ZoneTexte 13">
            <a:extLst>
              <a:ext uri="{FF2B5EF4-FFF2-40B4-BE49-F238E27FC236}">
                <a16:creationId xmlns:a16="http://schemas.microsoft.com/office/drawing/2014/main" id="{01FCE8A8-677E-D1B9-53CF-B848995654AD}"/>
              </a:ext>
            </a:extLst>
          </p:cNvPr>
          <p:cNvSpPr txBox="1"/>
          <p:nvPr/>
        </p:nvSpPr>
        <p:spPr>
          <a:xfrm>
            <a:off x="3544652" y="5719050"/>
            <a:ext cx="1601089" cy="415498"/>
          </a:xfrm>
          <a:prstGeom prst="rect">
            <a:avLst/>
          </a:prstGeom>
          <a:noFill/>
        </p:spPr>
        <p:txBody>
          <a:bodyPr wrap="square">
            <a:spAutoFit/>
          </a:bodyPr>
          <a:lstStyle/>
          <a:p>
            <a:pPr algn="r"/>
            <a:r>
              <a:rPr lang="fr-FR" sz="1050" i="1" dirty="0">
                <a:latin typeface="+mj-lt"/>
              </a:rPr>
              <a:t>Métropole de Rennes. Coefficient de canopée</a:t>
            </a:r>
          </a:p>
        </p:txBody>
      </p:sp>
      <p:pic>
        <p:nvPicPr>
          <p:cNvPr id="9" name="Image 8">
            <a:extLst>
              <a:ext uri="{FF2B5EF4-FFF2-40B4-BE49-F238E27FC236}">
                <a16:creationId xmlns:a16="http://schemas.microsoft.com/office/drawing/2014/main" id="{DEB00166-AC0F-023C-130E-83BAFCFBE2B0}"/>
              </a:ext>
            </a:extLst>
          </p:cNvPr>
          <p:cNvPicPr>
            <a:picLocks noChangeAspect="1"/>
          </p:cNvPicPr>
          <p:nvPr/>
        </p:nvPicPr>
        <p:blipFill rotWithShape="1">
          <a:blip r:embed="rId3"/>
          <a:srcRect l="17740" t="19471" r="18221" b="14086"/>
          <a:stretch/>
        </p:blipFill>
        <p:spPr>
          <a:xfrm>
            <a:off x="6203576" y="2537787"/>
            <a:ext cx="5326153" cy="3106921"/>
          </a:xfrm>
          <a:prstGeom prst="rect">
            <a:avLst/>
          </a:prstGeom>
        </p:spPr>
      </p:pic>
      <p:pic>
        <p:nvPicPr>
          <p:cNvPr id="11" name="Image 10">
            <a:extLst>
              <a:ext uri="{FF2B5EF4-FFF2-40B4-BE49-F238E27FC236}">
                <a16:creationId xmlns:a16="http://schemas.microsoft.com/office/drawing/2014/main" id="{89716152-73CB-4CC8-116A-C6CCAEBC0F1D}"/>
              </a:ext>
            </a:extLst>
          </p:cNvPr>
          <p:cNvPicPr>
            <a:picLocks noChangeAspect="1"/>
          </p:cNvPicPr>
          <p:nvPr/>
        </p:nvPicPr>
        <p:blipFill rotWithShape="1">
          <a:blip r:embed="rId4"/>
          <a:srcRect l="17867" t="27712" r="38392" b="11895"/>
          <a:stretch/>
        </p:blipFill>
        <p:spPr>
          <a:xfrm>
            <a:off x="1809753" y="2537787"/>
            <a:ext cx="4071094" cy="3161730"/>
          </a:xfrm>
          <a:prstGeom prst="rect">
            <a:avLst/>
          </a:prstGeom>
        </p:spPr>
      </p:pic>
      <p:sp>
        <p:nvSpPr>
          <p:cNvPr id="2" name="Titre 4">
            <a:extLst>
              <a:ext uri="{FF2B5EF4-FFF2-40B4-BE49-F238E27FC236}">
                <a16:creationId xmlns:a16="http://schemas.microsoft.com/office/drawing/2014/main" id="{0EF140AE-CD53-728B-B2CB-CC1C07A9D986}"/>
              </a:ext>
            </a:extLst>
          </p:cNvPr>
          <p:cNvSpPr txBox="1">
            <a:spLocks/>
          </p:cNvSpPr>
          <p:nvPr/>
        </p:nvSpPr>
        <p:spPr>
          <a:xfrm>
            <a:off x="426161" y="386997"/>
            <a:ext cx="11221572" cy="1652590"/>
          </a:xfrm>
          <a:prstGeom prst="rect">
            <a:avLst/>
          </a:prstGeom>
        </p:spPr>
        <p:txBody>
          <a:bodyPr rtlCol="0">
            <a:normAutofit fontScale="975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fr-FR" sz="3600" dirty="0"/>
              <a:t>Connaître son patrimoine arboré</a:t>
            </a:r>
          </a:p>
        </p:txBody>
      </p:sp>
    </p:spTree>
    <p:extLst>
      <p:ext uri="{BB962C8B-B14F-4D97-AF65-F5344CB8AC3E}">
        <p14:creationId xmlns:p14="http://schemas.microsoft.com/office/powerpoint/2010/main" val="2118967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34</a:t>
            </a:fld>
            <a:endParaRPr lang="fr-FR"/>
          </a:p>
        </p:txBody>
      </p:sp>
      <p:graphicFrame>
        <p:nvGraphicFramePr>
          <p:cNvPr id="9" name="Diagramme 8">
            <a:extLst>
              <a:ext uri="{FF2B5EF4-FFF2-40B4-BE49-F238E27FC236}">
                <a16:creationId xmlns:a16="http://schemas.microsoft.com/office/drawing/2014/main" id="{D56D4D25-4F53-AAB1-0ACF-02C3109FF1D1}"/>
              </a:ext>
            </a:extLst>
          </p:cNvPr>
          <p:cNvGraphicFramePr/>
          <p:nvPr>
            <p:extLst>
              <p:ext uri="{D42A27DB-BD31-4B8C-83A1-F6EECF244321}">
                <p14:modId xmlns:p14="http://schemas.microsoft.com/office/powerpoint/2010/main" val="1371656469"/>
              </p:ext>
            </p:extLst>
          </p:nvPr>
        </p:nvGraphicFramePr>
        <p:xfrm>
          <a:off x="4336681" y="422359"/>
          <a:ext cx="7637927" cy="5159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9" descr="exemple de protection de plantation de bord de route">
            <a:extLst>
              <a:ext uri="{FF2B5EF4-FFF2-40B4-BE49-F238E27FC236}">
                <a16:creationId xmlns:a16="http://schemas.microsoft.com/office/drawing/2014/main" id="{EB9970B7-F1F9-DCF4-5F64-5621506530C2}"/>
              </a:ext>
            </a:extLst>
          </p:cNvPr>
          <p:cNvPicPr>
            <a:picLocks noChangeAspect="1" noChangeArrowheads="1"/>
          </p:cNvPicPr>
          <p:nvPr/>
        </p:nvPicPr>
        <p:blipFill>
          <a:blip r:embed="rId8" cstate="print"/>
          <a:srcRect/>
          <a:stretch>
            <a:fillRect/>
          </a:stretch>
        </p:blipFill>
        <p:spPr>
          <a:xfrm>
            <a:off x="7059602" y="1952530"/>
            <a:ext cx="2192084" cy="2099118"/>
          </a:xfrm>
          <a:prstGeom prst="rect">
            <a:avLst/>
          </a:prstGeom>
          <a:noFill/>
        </p:spPr>
      </p:pic>
      <p:sp>
        <p:nvSpPr>
          <p:cNvPr id="18" name="Titre 4">
            <a:extLst>
              <a:ext uri="{FF2B5EF4-FFF2-40B4-BE49-F238E27FC236}">
                <a16:creationId xmlns:a16="http://schemas.microsoft.com/office/drawing/2014/main" id="{2BA015A9-60C4-6476-E944-9096D237A70F}"/>
              </a:ext>
            </a:extLst>
          </p:cNvPr>
          <p:cNvSpPr>
            <a:spLocks noGrp="1"/>
          </p:cNvSpPr>
          <p:nvPr>
            <p:ph type="title"/>
          </p:nvPr>
        </p:nvSpPr>
        <p:spPr>
          <a:xfrm>
            <a:off x="413599" y="459108"/>
            <a:ext cx="5197290" cy="1652590"/>
          </a:xfrm>
        </p:spPr>
        <p:txBody>
          <a:bodyPr rtlCol="0">
            <a:normAutofit/>
          </a:bodyPr>
          <a:lstStyle/>
          <a:p>
            <a:r>
              <a:rPr lang="fr-FR" sz="3600" dirty="0"/>
              <a:t>Planter</a:t>
            </a:r>
          </a:p>
        </p:txBody>
      </p:sp>
      <p:sp>
        <p:nvSpPr>
          <p:cNvPr id="19" name="Espace réservé du contenu 5">
            <a:extLst>
              <a:ext uri="{FF2B5EF4-FFF2-40B4-BE49-F238E27FC236}">
                <a16:creationId xmlns:a16="http://schemas.microsoft.com/office/drawing/2014/main" id="{65B4818A-4036-B338-F77B-0F43FB4992F4}"/>
              </a:ext>
            </a:extLst>
          </p:cNvPr>
          <p:cNvSpPr>
            <a:spLocks noGrp="1"/>
          </p:cNvSpPr>
          <p:nvPr>
            <p:ph idx="1"/>
          </p:nvPr>
        </p:nvSpPr>
        <p:spPr>
          <a:xfrm>
            <a:off x="642658" y="3801036"/>
            <a:ext cx="5829860" cy="1780784"/>
          </a:xfrm>
        </p:spPr>
        <p:txBody>
          <a:bodyPr rtlCol="0">
            <a:normAutofit fontScale="92500" lnSpcReduction="10000"/>
          </a:bodyPr>
          <a:lstStyle/>
          <a:p>
            <a:r>
              <a:rPr lang="fr-FR" dirty="0">
                <a:latin typeface="Signika"/>
              </a:rPr>
              <a:t>Face au changement climatique :</a:t>
            </a:r>
          </a:p>
          <a:p>
            <a:pPr marL="285750" indent="-285750">
              <a:buFont typeface="Arial" panose="020B0604020202020204" pitchFamily="34" charset="0"/>
              <a:buChar char="•"/>
            </a:pPr>
            <a:r>
              <a:rPr lang="fr-FR" dirty="0">
                <a:latin typeface="Signika"/>
              </a:rPr>
              <a:t>Diversifier la palette végétale</a:t>
            </a:r>
          </a:p>
          <a:p>
            <a:pPr marL="285750" indent="-285750">
              <a:buFont typeface="Arial" panose="020B0604020202020204" pitchFamily="34" charset="0"/>
              <a:buChar char="•"/>
            </a:pPr>
            <a:r>
              <a:rPr lang="fr-FR" dirty="0">
                <a:latin typeface="Signika"/>
              </a:rPr>
              <a:t>Connaître les exigences de chaque essence</a:t>
            </a:r>
          </a:p>
          <a:p>
            <a:pPr marL="285750" indent="-285750">
              <a:buFont typeface="Arial" panose="020B0604020202020204" pitchFamily="34" charset="0"/>
              <a:buChar char="•"/>
            </a:pPr>
            <a:r>
              <a:rPr lang="fr-FR" dirty="0">
                <a:latin typeface="Signika"/>
              </a:rPr>
              <a:t>Privilégier des origines locales</a:t>
            </a:r>
          </a:p>
          <a:p>
            <a:pPr marL="285750" indent="-285750">
              <a:buFont typeface="Arial" panose="020B0604020202020204" pitchFamily="34" charset="0"/>
              <a:buChar char="•"/>
            </a:pPr>
            <a:r>
              <a:rPr lang="fr-FR" dirty="0">
                <a:latin typeface="Signika"/>
              </a:rPr>
              <a:t>Planter des arbres jeunes, de petite taille </a:t>
            </a:r>
          </a:p>
        </p:txBody>
      </p:sp>
    </p:spTree>
    <p:extLst>
      <p:ext uri="{BB962C8B-B14F-4D97-AF65-F5344CB8AC3E}">
        <p14:creationId xmlns:p14="http://schemas.microsoft.com/office/powerpoint/2010/main" val="2340551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B86A441-0A97-E146-6D62-6920EEC678D7}"/>
              </a:ext>
            </a:extLst>
          </p:cNvPr>
          <p:cNvPicPr>
            <a:picLocks noChangeAspect="1"/>
          </p:cNvPicPr>
          <p:nvPr/>
        </p:nvPicPr>
        <p:blipFill>
          <a:blip r:embed="rId3"/>
          <a:stretch>
            <a:fillRect/>
          </a:stretch>
        </p:blipFill>
        <p:spPr>
          <a:xfrm>
            <a:off x="2869827" y="205483"/>
            <a:ext cx="9099519" cy="5880847"/>
          </a:xfrm>
          <a:prstGeom prst="rect">
            <a:avLst/>
          </a:prstGeom>
        </p:spPr>
      </p:pic>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35</a:t>
            </a:fld>
            <a:endParaRPr lang="fr-FR"/>
          </a:p>
        </p:txBody>
      </p:sp>
      <p:sp>
        <p:nvSpPr>
          <p:cNvPr id="18" name="Titre 4">
            <a:extLst>
              <a:ext uri="{FF2B5EF4-FFF2-40B4-BE49-F238E27FC236}">
                <a16:creationId xmlns:a16="http://schemas.microsoft.com/office/drawing/2014/main" id="{2BA015A9-60C4-6476-E944-9096D237A70F}"/>
              </a:ext>
            </a:extLst>
          </p:cNvPr>
          <p:cNvSpPr>
            <a:spLocks noGrp="1"/>
          </p:cNvSpPr>
          <p:nvPr>
            <p:ph type="title"/>
          </p:nvPr>
        </p:nvSpPr>
        <p:spPr>
          <a:xfrm>
            <a:off x="333934" y="205483"/>
            <a:ext cx="5197290" cy="1652590"/>
          </a:xfrm>
        </p:spPr>
        <p:txBody>
          <a:bodyPr rtlCol="0">
            <a:normAutofit fontScale="90000"/>
          </a:bodyPr>
          <a:lstStyle/>
          <a:p>
            <a:pPr rtl="0"/>
            <a:r>
              <a:rPr lang="fr-FR" dirty="0"/>
              <a:t>Protéger</a:t>
            </a:r>
            <a:br>
              <a:rPr lang="fr-FR" dirty="0"/>
            </a:br>
            <a:br>
              <a:rPr lang="fr-FR" dirty="0"/>
            </a:br>
            <a:endParaRPr lang="fr-FR" dirty="0"/>
          </a:p>
        </p:txBody>
      </p:sp>
      <p:sp>
        <p:nvSpPr>
          <p:cNvPr id="7" name="Rectangle 6">
            <a:extLst>
              <a:ext uri="{FF2B5EF4-FFF2-40B4-BE49-F238E27FC236}">
                <a16:creationId xmlns:a16="http://schemas.microsoft.com/office/drawing/2014/main" id="{BA0DF336-401E-428A-9536-7B883D41E5A6}"/>
              </a:ext>
            </a:extLst>
          </p:cNvPr>
          <p:cNvSpPr/>
          <p:nvPr/>
        </p:nvSpPr>
        <p:spPr>
          <a:xfrm rot="10800000">
            <a:off x="9455085" y="-1"/>
            <a:ext cx="2736914" cy="923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67B84AF-518A-46E5-64E1-AC943AD256AB}"/>
              </a:ext>
            </a:extLst>
          </p:cNvPr>
          <p:cNvSpPr txBox="1"/>
          <p:nvPr/>
        </p:nvSpPr>
        <p:spPr>
          <a:xfrm>
            <a:off x="8720652" y="6148601"/>
            <a:ext cx="3294892" cy="415498"/>
          </a:xfrm>
          <a:prstGeom prst="rect">
            <a:avLst/>
          </a:prstGeom>
          <a:noFill/>
        </p:spPr>
        <p:txBody>
          <a:bodyPr wrap="square">
            <a:spAutoFit/>
          </a:bodyPr>
          <a:lstStyle/>
          <a:p>
            <a:r>
              <a:rPr lang="fr-FR" sz="1050" i="1" dirty="0">
                <a:latin typeface="+mj-lt"/>
              </a:rPr>
              <a:t>Extrait de l’OAP de Grenoble (Orientations d’aménagement et de programmation)</a:t>
            </a:r>
          </a:p>
        </p:txBody>
      </p:sp>
    </p:spTree>
    <p:extLst>
      <p:ext uri="{BB962C8B-B14F-4D97-AF65-F5344CB8AC3E}">
        <p14:creationId xmlns:p14="http://schemas.microsoft.com/office/powerpoint/2010/main" val="48824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233083" y="335713"/>
            <a:ext cx="9348085" cy="1652590"/>
          </a:xfrm>
        </p:spPr>
        <p:txBody>
          <a:bodyPr rtlCol="0">
            <a:normAutofit/>
          </a:bodyPr>
          <a:lstStyle/>
          <a:p>
            <a:pPr rtl="0"/>
            <a:r>
              <a:rPr lang="fr-FR" sz="3600" dirty="0"/>
              <a:t>S’approprier</a:t>
            </a:r>
            <a:br>
              <a:rPr lang="fr-FR" dirty="0"/>
            </a:br>
            <a:endParaRPr lang="fr-FR" dirty="0"/>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36</a:t>
            </a:fld>
            <a:endParaRPr lang="fr-FR"/>
          </a:p>
        </p:txBody>
      </p:sp>
      <p:pic>
        <p:nvPicPr>
          <p:cNvPr id="2" name="Picture 2">
            <a:extLst>
              <a:ext uri="{FF2B5EF4-FFF2-40B4-BE49-F238E27FC236}">
                <a16:creationId xmlns:a16="http://schemas.microsoft.com/office/drawing/2014/main" id="{B9829312-DBAD-E9AC-5B72-41ADC7B44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7768" y="1808617"/>
            <a:ext cx="4861149" cy="324076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5F1E92B-3E06-12D2-8A3F-05BFA6735396}"/>
              </a:ext>
            </a:extLst>
          </p:cNvPr>
          <p:cNvPicPr>
            <a:picLocks noChangeAspect="1"/>
          </p:cNvPicPr>
          <p:nvPr/>
        </p:nvPicPr>
        <p:blipFill rotWithShape="1">
          <a:blip r:embed="rId4"/>
          <a:srcRect l="15351" t="30400" r="24801" b="31801"/>
          <a:stretch/>
        </p:blipFill>
        <p:spPr>
          <a:xfrm>
            <a:off x="7882899" y="241657"/>
            <a:ext cx="3643434" cy="1294378"/>
          </a:xfrm>
          <a:prstGeom prst="rect">
            <a:avLst/>
          </a:prstGeom>
        </p:spPr>
      </p:pic>
      <p:sp>
        <p:nvSpPr>
          <p:cNvPr id="15" name="ZoneTexte 14">
            <a:extLst>
              <a:ext uri="{FF2B5EF4-FFF2-40B4-BE49-F238E27FC236}">
                <a16:creationId xmlns:a16="http://schemas.microsoft.com/office/drawing/2014/main" id="{DE3949D2-66A8-1427-400B-F27D53192E86}"/>
              </a:ext>
            </a:extLst>
          </p:cNvPr>
          <p:cNvSpPr txBox="1"/>
          <p:nvPr/>
        </p:nvSpPr>
        <p:spPr>
          <a:xfrm>
            <a:off x="121844" y="5172332"/>
            <a:ext cx="11725834" cy="769441"/>
          </a:xfrm>
          <a:prstGeom prst="rect">
            <a:avLst/>
          </a:prstGeom>
          <a:noFill/>
        </p:spPr>
        <p:txBody>
          <a:bodyPr wrap="square">
            <a:spAutoFit/>
          </a:bodyPr>
          <a:lstStyle/>
          <a:p>
            <a:pPr marL="285750" indent="-285750" algn="just">
              <a:buFont typeface="Courier New" panose="02070309020205020404" pitchFamily="49" charset="0"/>
              <a:buChar char="o"/>
            </a:pPr>
            <a:r>
              <a:rPr lang="fr-FR" sz="1800" dirty="0"/>
              <a:t>Pourquoi certains arbres sont ils conservés? </a:t>
            </a:r>
          </a:p>
          <a:p>
            <a:pPr marL="171450" indent="-171450" algn="just">
              <a:buFont typeface="Courier New" panose="02070309020205020404" pitchFamily="49" charset="0"/>
              <a:buChar char="o"/>
            </a:pPr>
            <a:endParaRPr lang="fr-FR" sz="800" dirty="0"/>
          </a:p>
          <a:p>
            <a:pPr marL="285750" indent="-285750" algn="just">
              <a:buFont typeface="Courier New" panose="02070309020205020404" pitchFamily="49" charset="0"/>
              <a:buChar char="o"/>
            </a:pPr>
            <a:r>
              <a:rPr lang="fr-FR" sz="1800" dirty="0"/>
              <a:t>Quels éléments culturels nous poussent à laisser vieillir certains végétaux plutôt que d’autres?</a:t>
            </a:r>
          </a:p>
        </p:txBody>
      </p:sp>
      <p:sp>
        <p:nvSpPr>
          <p:cNvPr id="19" name="ZoneTexte 18">
            <a:extLst>
              <a:ext uri="{FF2B5EF4-FFF2-40B4-BE49-F238E27FC236}">
                <a16:creationId xmlns:a16="http://schemas.microsoft.com/office/drawing/2014/main" id="{DE293099-172F-1A8E-07D7-D0315F124E1C}"/>
              </a:ext>
            </a:extLst>
          </p:cNvPr>
          <p:cNvSpPr txBox="1"/>
          <p:nvPr/>
        </p:nvSpPr>
        <p:spPr>
          <a:xfrm>
            <a:off x="5003325" y="2214772"/>
            <a:ext cx="1962872" cy="646331"/>
          </a:xfrm>
          <a:prstGeom prst="rect">
            <a:avLst/>
          </a:prstGeom>
          <a:noFill/>
        </p:spPr>
        <p:txBody>
          <a:bodyPr wrap="square">
            <a:spAutoFit/>
          </a:bodyPr>
          <a:lstStyle/>
          <a:p>
            <a:pPr algn="ctr"/>
            <a:r>
              <a:rPr lang="fr-FR" dirty="0">
                <a:latin typeface="Signika"/>
              </a:rPr>
              <a:t>L’arbre, une affaire d’émotions</a:t>
            </a:r>
          </a:p>
        </p:txBody>
      </p:sp>
      <p:pic>
        <p:nvPicPr>
          <p:cNvPr id="6" name="Picture 6" descr="L’image contient peut-être : une personne ou plus, arbre, plante, ciel, herbe, plein air et nature">
            <a:extLst>
              <a:ext uri="{FF2B5EF4-FFF2-40B4-BE49-F238E27FC236}">
                <a16:creationId xmlns:a16="http://schemas.microsoft.com/office/drawing/2014/main" id="{0C3D1CAD-854D-F9B7-AF67-C1E993B25F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436" y="1808617"/>
            <a:ext cx="4651689" cy="310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09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6,963 Magnolia Dessin Imágenes y Fotos - 123RF">
            <a:extLst>
              <a:ext uri="{FF2B5EF4-FFF2-40B4-BE49-F238E27FC236}">
                <a16:creationId xmlns:a16="http://schemas.microsoft.com/office/drawing/2014/main" id="{F6AD282B-E2D5-C1E4-E046-85C38CD5F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32" y="3610974"/>
            <a:ext cx="2678826" cy="1541813"/>
          </a:xfrm>
          <a:prstGeom prst="rect">
            <a:avLst/>
          </a:prstGeom>
          <a:noFill/>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22C7F04A-6CF6-4CF1-BAEE-2B210EFC6B58}"/>
              </a:ext>
            </a:extLst>
          </p:cNvPr>
          <p:cNvSpPr>
            <a:spLocks noGrp="1"/>
          </p:cNvSpPr>
          <p:nvPr>
            <p:ph type="title"/>
          </p:nvPr>
        </p:nvSpPr>
        <p:spPr>
          <a:xfrm>
            <a:off x="349623" y="562228"/>
            <a:ext cx="11113371" cy="1652590"/>
          </a:xfrm>
        </p:spPr>
        <p:txBody>
          <a:bodyPr rtlCol="0">
            <a:normAutofit/>
          </a:bodyPr>
          <a:lstStyle/>
          <a:p>
            <a:pPr rtl="0"/>
            <a:r>
              <a:rPr lang="fr-FR" dirty="0"/>
              <a:t>Une conservation identitaire évidente.</a:t>
            </a:r>
          </a:p>
        </p:txBody>
      </p:sp>
      <p:sp>
        <p:nvSpPr>
          <p:cNvPr id="4" name="Espace réservé du numéro de diapositive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rtlCol="0"/>
          <a:lstStyle/>
          <a:p>
            <a:pPr rtl="0"/>
            <a:fld id="{A53D7EE4-1EDB-42FD-B6B7-A82C9F31F0F4}" type="slidenum">
              <a:rPr lang="fr-FR" smtClean="0"/>
              <a:pPr rtl="0"/>
              <a:t>37</a:t>
            </a:fld>
            <a:endParaRPr lang="fr-FR"/>
          </a:p>
        </p:txBody>
      </p:sp>
      <p:sp>
        <p:nvSpPr>
          <p:cNvPr id="8" name="ZoneTexte 7">
            <a:extLst>
              <a:ext uri="{FF2B5EF4-FFF2-40B4-BE49-F238E27FC236}">
                <a16:creationId xmlns:a16="http://schemas.microsoft.com/office/drawing/2014/main" id="{90FCDA27-0D64-22B3-C74F-8218D197D549}"/>
              </a:ext>
            </a:extLst>
          </p:cNvPr>
          <p:cNvSpPr txBox="1"/>
          <p:nvPr/>
        </p:nvSpPr>
        <p:spPr>
          <a:xfrm>
            <a:off x="1441866" y="1604730"/>
            <a:ext cx="8488839" cy="369332"/>
          </a:xfrm>
          <a:prstGeom prst="rect">
            <a:avLst/>
          </a:prstGeom>
          <a:noFill/>
        </p:spPr>
        <p:txBody>
          <a:bodyPr wrap="square">
            <a:spAutoFit/>
          </a:bodyPr>
          <a:lstStyle/>
          <a:p>
            <a:r>
              <a:rPr lang="fr-FR" sz="1800" dirty="0"/>
              <a:t>Quand le végétal se transforme en élément emblématique et totémique d’un lieu… </a:t>
            </a:r>
          </a:p>
        </p:txBody>
      </p:sp>
      <p:pic>
        <p:nvPicPr>
          <p:cNvPr id="17" name="Image 16">
            <a:extLst>
              <a:ext uri="{FF2B5EF4-FFF2-40B4-BE49-F238E27FC236}">
                <a16:creationId xmlns:a16="http://schemas.microsoft.com/office/drawing/2014/main" id="{115FF937-F6A5-FD79-A35C-E0DA547540D6}"/>
              </a:ext>
            </a:extLst>
          </p:cNvPr>
          <p:cNvPicPr>
            <a:picLocks noChangeAspect="1"/>
          </p:cNvPicPr>
          <p:nvPr/>
        </p:nvPicPr>
        <p:blipFill rotWithShape="1">
          <a:blip r:embed="rId4"/>
          <a:srcRect l="6911" t="11634" r="55368" b="69673"/>
          <a:stretch/>
        </p:blipFill>
        <p:spPr>
          <a:xfrm>
            <a:off x="242732" y="2599674"/>
            <a:ext cx="2718344" cy="757746"/>
          </a:xfrm>
          <a:prstGeom prst="rect">
            <a:avLst/>
          </a:prstGeom>
        </p:spPr>
      </p:pic>
      <p:pic>
        <p:nvPicPr>
          <p:cNvPr id="18" name="Image 2">
            <a:extLst>
              <a:ext uri="{FF2B5EF4-FFF2-40B4-BE49-F238E27FC236}">
                <a16:creationId xmlns:a16="http://schemas.microsoft.com/office/drawing/2014/main" id="{54D65A90-D405-A020-738A-9780639C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040" y="2584627"/>
            <a:ext cx="2616394" cy="348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ffiche ancienne vers 1925 de La Baule les Pins-posterissim">
            <a:extLst>
              <a:ext uri="{FF2B5EF4-FFF2-40B4-BE49-F238E27FC236}">
                <a16:creationId xmlns:a16="http://schemas.microsoft.com/office/drawing/2014/main" id="{B49DD3C6-59DE-AFE6-B4EB-BD00B4468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1143" y="2599674"/>
            <a:ext cx="2525143" cy="3488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s métiers et les offres d'emploi">
            <a:extLst>
              <a:ext uri="{FF2B5EF4-FFF2-40B4-BE49-F238E27FC236}">
                <a16:creationId xmlns:a16="http://schemas.microsoft.com/office/drawing/2014/main" id="{0F7C9198-D172-1B8F-AB62-B675032E3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2220" y="3429000"/>
            <a:ext cx="2764137" cy="1652590"/>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A5D779B5-7805-1AA1-88EF-2C5B891772BD}"/>
              </a:ext>
            </a:extLst>
          </p:cNvPr>
          <p:cNvSpPr txBox="1"/>
          <p:nvPr/>
        </p:nvSpPr>
        <p:spPr>
          <a:xfrm>
            <a:off x="814537" y="6261913"/>
            <a:ext cx="8894975" cy="553998"/>
          </a:xfrm>
          <a:prstGeom prst="rect">
            <a:avLst/>
          </a:prstGeom>
          <a:noFill/>
        </p:spPr>
        <p:txBody>
          <a:bodyPr wrap="square">
            <a:spAutoFit/>
          </a:bodyPr>
          <a:lstStyle/>
          <a:p>
            <a:r>
              <a:rPr lang="fr-FR" sz="1000" dirty="0"/>
              <a:t>« </a:t>
            </a:r>
            <a:r>
              <a:rPr lang="fr-FR" sz="1000" i="1" dirty="0"/>
              <a:t>Dans l’Occident moderne, c’est la relation de sujet à objet qui façonne le rapport au monde dominant. La relation de sujet à sujet est beaucoup plus riche cognitivement ; elle mobilise les facultés empathiques, le système émotionnel de façon plus complexe et, globalement, elle permet des interactions plus denses et intenses(…). </a:t>
            </a:r>
            <a:r>
              <a:rPr lang="fr-FR" sz="1000" dirty="0"/>
              <a:t>» </a:t>
            </a:r>
          </a:p>
          <a:p>
            <a:r>
              <a:rPr lang="fr-FR" sz="1000" dirty="0"/>
              <a:t>A. </a:t>
            </a:r>
            <a:r>
              <a:rPr lang="fr-FR" sz="1000" dirty="0" err="1"/>
              <a:t>Pignocchi</a:t>
            </a:r>
            <a:r>
              <a:rPr lang="fr-FR" sz="1000" dirty="0"/>
              <a:t> – Anthropologue et chercheur en sciences cognitives</a:t>
            </a:r>
          </a:p>
        </p:txBody>
      </p:sp>
    </p:spTree>
    <p:extLst>
      <p:ext uri="{BB962C8B-B14F-4D97-AF65-F5344CB8AC3E}">
        <p14:creationId xmlns:p14="http://schemas.microsoft.com/office/powerpoint/2010/main" val="307141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4390697" cy="3640345"/>
          </a:xfrm>
        </p:spPr>
        <p:txBody>
          <a:bodyPr rtlCol="0">
            <a:normAutofit/>
          </a:bodyPr>
          <a:lstStyle/>
          <a:p>
            <a:pPr rtl="0"/>
            <a:r>
              <a:rPr lang="fr-FR" sz="3200" dirty="0"/>
              <a:t>FACE aux changements climatiques </a:t>
            </a:r>
          </a:p>
        </p:txBody>
      </p:sp>
      <p:pic>
        <p:nvPicPr>
          <p:cNvPr id="2" name="Espace réservé pour une image  1">
            <a:extLst>
              <a:ext uri="{FF2B5EF4-FFF2-40B4-BE49-F238E27FC236}">
                <a16:creationId xmlns:a16="http://schemas.microsoft.com/office/drawing/2014/main" id="{A528DFD8-B58E-916F-CF82-C2A1D79C9B8C}"/>
              </a:ext>
            </a:extLst>
          </p:cNvPr>
          <p:cNvPicPr>
            <a:picLocks noGrp="1" noChangeAspect="1"/>
          </p:cNvPicPr>
          <p:nvPr>
            <p:ph type="pic" sz="quarter" idx="13"/>
          </p:nvPr>
        </p:nvPicPr>
        <p:blipFill rotWithShape="1">
          <a:blip r:embed="rId3"/>
          <a:srcRect l="20000" r="20000"/>
          <a:stretch/>
        </p:blipFill>
        <p:spPr>
          <a:xfrm>
            <a:off x="6256975" y="0"/>
            <a:ext cx="7315200" cy="6858000"/>
          </a:xfrm>
          <a:prstGeom prst="rect">
            <a:avLst/>
          </a:prstGeom>
        </p:spPr>
      </p:pic>
      <p:pic>
        <p:nvPicPr>
          <p:cNvPr id="9" name="Espace réservé pour une image  4">
            <a:extLst>
              <a:ext uri="{FF2B5EF4-FFF2-40B4-BE49-F238E27FC236}">
                <a16:creationId xmlns:a16="http://schemas.microsoft.com/office/drawing/2014/main" id="{96AB60D4-A224-C4FD-8112-A15618D6FF4C}"/>
              </a:ext>
            </a:extLst>
          </p:cNvPr>
          <p:cNvPicPr>
            <a:picLocks noChangeAspect="1"/>
          </p:cNvPicPr>
          <p:nvPr/>
        </p:nvPicPr>
        <p:blipFill rotWithShape="1">
          <a:blip r:embed="rId4"/>
          <a:srcRect l="2105" t="14822" r="20263" b="25803"/>
          <a:stretch/>
        </p:blipFill>
        <p:spPr>
          <a:xfrm>
            <a:off x="366447" y="2837879"/>
            <a:ext cx="7011390" cy="3791739"/>
          </a:xfrm>
          <a:prstGeom prst="rect">
            <a:avLst/>
          </a:prstGeom>
        </p:spPr>
      </p:pic>
      <p:sp>
        <p:nvSpPr>
          <p:cNvPr id="10" name="Espace réservé du pied de page 13">
            <a:extLst>
              <a:ext uri="{FF2B5EF4-FFF2-40B4-BE49-F238E27FC236}">
                <a16:creationId xmlns:a16="http://schemas.microsoft.com/office/drawing/2014/main" id="{D3EE9CED-3485-D777-A072-AA04684F1EA3}"/>
              </a:ext>
            </a:extLst>
          </p:cNvPr>
          <p:cNvSpPr>
            <a:spLocks noGrp="1"/>
          </p:cNvSpPr>
          <p:nvPr>
            <p:ph type="ftr" sz="quarter" idx="11"/>
          </p:nvPr>
        </p:nvSpPr>
        <p:spPr>
          <a:xfrm>
            <a:off x="6302340" y="2837879"/>
            <a:ext cx="1075497" cy="365125"/>
          </a:xfrm>
        </p:spPr>
        <p:txBody>
          <a:bodyPr rtlCol="0"/>
          <a:lstStyle/>
          <a:p>
            <a:pPr algn="r"/>
            <a:r>
              <a:rPr lang="fr-FR" sz="1050" i="1" dirty="0">
                <a:solidFill>
                  <a:schemeClr val="tx1"/>
                </a:solidFill>
              </a:rPr>
              <a:t>DATAR 2022</a:t>
            </a:r>
            <a:endParaRPr lang="fr-FR" sz="1050" dirty="0">
              <a:solidFill>
                <a:schemeClr val="tx1"/>
              </a:solidFill>
            </a:endParaRPr>
          </a:p>
        </p:txBody>
      </p:sp>
    </p:spTree>
    <p:extLst>
      <p:ext uri="{BB962C8B-B14F-4D97-AF65-F5344CB8AC3E}">
        <p14:creationId xmlns:p14="http://schemas.microsoft.com/office/powerpoint/2010/main" val="200265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CEC8367-C082-453B-9003-1A2652643F98}"/>
              </a:ext>
            </a:extLst>
          </p:cNvPr>
          <p:cNvSpPr>
            <a:spLocks noGrp="1"/>
          </p:cNvSpPr>
          <p:nvPr>
            <p:ph type="title"/>
          </p:nvPr>
        </p:nvSpPr>
        <p:spPr>
          <a:xfrm>
            <a:off x="695325" y="888999"/>
            <a:ext cx="10798176" cy="1051914"/>
          </a:xfrm>
        </p:spPr>
        <p:txBody>
          <a:bodyPr rtlCol="0"/>
          <a:lstStyle/>
          <a:p>
            <a:pPr rtl="0"/>
            <a:r>
              <a:rPr lang="fr-FR" sz="3200" b="1" dirty="0"/>
              <a:t>Regard sur les arbres les plus anciens de France </a:t>
            </a:r>
          </a:p>
        </p:txBody>
      </p:sp>
      <p:sp>
        <p:nvSpPr>
          <p:cNvPr id="13" name="Espace réservé du numéro de diapositive 12">
            <a:extLst>
              <a:ext uri="{FF2B5EF4-FFF2-40B4-BE49-F238E27FC236}">
                <a16:creationId xmlns:a16="http://schemas.microsoft.com/office/drawing/2014/main" id="{593B878A-596D-41EE-B917-67BA1265119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smtClean="0"/>
              <a:pPr rtl="0"/>
              <a:t>5</a:t>
            </a:fld>
            <a:endParaRPr lang="fr-FR" dirty="0"/>
          </a:p>
        </p:txBody>
      </p:sp>
      <p:pic>
        <p:nvPicPr>
          <p:cNvPr id="2" name="Espace réservé pour une image  3">
            <a:extLst>
              <a:ext uri="{FF2B5EF4-FFF2-40B4-BE49-F238E27FC236}">
                <a16:creationId xmlns:a16="http://schemas.microsoft.com/office/drawing/2014/main" id="{5F411967-036D-C0E7-087E-B443171DBF05}"/>
              </a:ext>
            </a:extLst>
          </p:cNvPr>
          <p:cNvPicPr>
            <a:picLocks noChangeAspect="1"/>
          </p:cNvPicPr>
          <p:nvPr/>
        </p:nvPicPr>
        <p:blipFill rotWithShape="1">
          <a:blip r:embed="rId3"/>
          <a:srcRect t="3115" b="3513"/>
          <a:stretch/>
        </p:blipFill>
        <p:spPr>
          <a:xfrm>
            <a:off x="1308846" y="1586753"/>
            <a:ext cx="9421906" cy="4948518"/>
          </a:xfrm>
          <a:prstGeom prst="rect">
            <a:avLst/>
          </a:prstGeom>
        </p:spPr>
      </p:pic>
    </p:spTree>
    <p:extLst>
      <p:ext uri="{BB962C8B-B14F-4D97-AF65-F5344CB8AC3E}">
        <p14:creationId xmlns:p14="http://schemas.microsoft.com/office/powerpoint/2010/main" val="409634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Les arbres « oubliés »</a:t>
            </a:r>
          </a:p>
        </p:txBody>
      </p:sp>
      <p:sp>
        <p:nvSpPr>
          <p:cNvPr id="3" name="Espace réservé du contenu 2">
            <a:extLst>
              <a:ext uri="{FF2B5EF4-FFF2-40B4-BE49-F238E27FC236}">
                <a16:creationId xmlns:a16="http://schemas.microsoft.com/office/drawing/2014/main" id="{67B3B98E-7C7D-4502-828B-DCB91E0843AB}"/>
              </a:ext>
            </a:extLst>
          </p:cNvPr>
          <p:cNvSpPr>
            <a:spLocks noGrp="1"/>
          </p:cNvSpPr>
          <p:nvPr>
            <p:ph type="subTitle" idx="1"/>
          </p:nvPr>
        </p:nvSpPr>
        <p:spPr>
          <a:xfrm>
            <a:off x="695325" y="4785543"/>
            <a:ext cx="4857857" cy="1005657"/>
          </a:xfrm>
        </p:spPr>
        <p:txBody>
          <a:bodyPr rtlCol="0"/>
          <a:lstStyle/>
          <a:p>
            <a:pPr rtl="0"/>
            <a:r>
              <a:rPr lang="fr-FR" dirty="0"/>
              <a:t>Une exception…</a:t>
            </a:r>
          </a:p>
        </p:txBody>
      </p:sp>
      <p:pic>
        <p:nvPicPr>
          <p:cNvPr id="7" name="Picture 2" descr="cade-provence-castorette2">
            <a:extLst>
              <a:ext uri="{FF2B5EF4-FFF2-40B4-BE49-F238E27FC236}">
                <a16:creationId xmlns:a16="http://schemas.microsoft.com/office/drawing/2014/main" id="{25A2F65D-D68A-53BF-0B39-547DBCCF9EF8}"/>
              </a:ext>
            </a:extLst>
          </p:cNvPr>
          <p:cNvPicPr>
            <a:picLocks noGrp="1" noChangeAspect="1" noChangeArrowheads="1"/>
          </p:cNvPicPr>
          <p:nvPr>
            <p:ph type="pic" sz="quarter" idx="13"/>
          </p:nvPr>
        </p:nvPicPr>
        <p:blipFill>
          <a:blip r:embed="rId3" cstate="print"/>
          <a:srcRect t="4648" b="4648"/>
          <a:stretch>
            <a:fillRect/>
          </a:stretch>
        </p:blipFill>
        <p:spPr>
          <a:xfrm>
            <a:off x="6515100" y="0"/>
            <a:ext cx="5676900" cy="6858000"/>
          </a:xfrm>
          <a:prstGeom prst="rect">
            <a:avLst/>
          </a:prstGeom>
        </p:spPr>
      </p:pic>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3442873" y="6409093"/>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50" i="1" dirty="0"/>
              <a:t>Genévrier de Phénicie de 1500 ans</a:t>
            </a:r>
          </a:p>
          <a:p>
            <a:r>
              <a:rPr lang="fr-FR" sz="1050" i="1" dirty="0"/>
              <a:t>Etude dendrochronologique – Université de Lyon</a:t>
            </a:r>
          </a:p>
          <a:p>
            <a:r>
              <a:rPr lang="fr-FR" sz="1050" i="1" dirty="0"/>
              <a:t>Falaise du Manteau Royal – Gorges de l’Ardèche</a:t>
            </a:r>
          </a:p>
          <a:p>
            <a:r>
              <a:rPr lang="fr-FR" i="1" dirty="0"/>
              <a:t>Source : Les têtards arboricoles</a:t>
            </a:r>
            <a:endParaRPr lang="fr-FR" sz="1050" i="1" dirty="0"/>
          </a:p>
          <a:p>
            <a:pPr algn="r"/>
            <a:r>
              <a:rPr lang="fr-FR" i="1" dirty="0"/>
              <a:t>.</a:t>
            </a:r>
            <a:endParaRPr lang="fr-FR" dirty="0"/>
          </a:p>
        </p:txBody>
      </p:sp>
    </p:spTree>
    <p:extLst>
      <p:ext uri="{BB962C8B-B14F-4D97-AF65-F5344CB8AC3E}">
        <p14:creationId xmlns:p14="http://schemas.microsoft.com/office/powerpoint/2010/main" val="130634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Les Forestiers</a:t>
            </a:r>
          </a:p>
        </p:txBody>
      </p:sp>
      <p:sp>
        <p:nvSpPr>
          <p:cNvPr id="3" name="Espace réservé du contenu 2">
            <a:extLst>
              <a:ext uri="{FF2B5EF4-FFF2-40B4-BE49-F238E27FC236}">
                <a16:creationId xmlns:a16="http://schemas.microsoft.com/office/drawing/2014/main" id="{67B3B98E-7C7D-4502-828B-DCB91E0843AB}"/>
              </a:ext>
            </a:extLst>
          </p:cNvPr>
          <p:cNvSpPr>
            <a:spLocks noGrp="1"/>
          </p:cNvSpPr>
          <p:nvPr>
            <p:ph type="subTitle" idx="1"/>
          </p:nvPr>
        </p:nvSpPr>
        <p:spPr>
          <a:xfrm>
            <a:off x="695325" y="4785543"/>
            <a:ext cx="4857857" cy="1005657"/>
          </a:xfrm>
        </p:spPr>
        <p:txBody>
          <a:bodyPr rtlCol="0"/>
          <a:lstStyle/>
          <a:p>
            <a:r>
              <a:rPr lang="fr-FR" sz="1800" dirty="0"/>
              <a:t>Arbre Président, arbre cornier, arbre de carrefour, arbre royal (…), les arbres anciens forestiers sont célébrés en France et en Europe depuis plusieurs siècles. </a:t>
            </a:r>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3442873" y="6409093"/>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50" i="1" dirty="0"/>
              <a:t>Futaie Colbert en forêt domaniale de Tronçais (03) </a:t>
            </a:r>
          </a:p>
          <a:p>
            <a:r>
              <a:rPr lang="fr-FR" sz="1050" i="1" dirty="0"/>
              <a:t>Age : 350 ans</a:t>
            </a:r>
          </a:p>
          <a:p>
            <a:pPr algn="r"/>
            <a:r>
              <a:rPr lang="fr-FR" i="1" dirty="0"/>
              <a:t>.</a:t>
            </a:r>
            <a:endParaRPr lang="fr-FR" dirty="0"/>
          </a:p>
        </p:txBody>
      </p:sp>
      <p:pic>
        <p:nvPicPr>
          <p:cNvPr id="9" name="Espace réservé pour une image  8">
            <a:extLst>
              <a:ext uri="{FF2B5EF4-FFF2-40B4-BE49-F238E27FC236}">
                <a16:creationId xmlns:a16="http://schemas.microsoft.com/office/drawing/2014/main" id="{6989098E-89E8-F7E4-17C0-F0DE083082F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9732" r="9732"/>
          <a:stretch>
            <a:fillRect/>
          </a:stretch>
        </p:blipFill>
        <p:spPr>
          <a:xfrm rot="16200000">
            <a:off x="5924550" y="590550"/>
            <a:ext cx="6858000" cy="5676900"/>
          </a:xfrm>
          <a:prstGeom prst="rect">
            <a:avLst/>
          </a:prstGeom>
        </p:spPr>
      </p:pic>
    </p:spTree>
    <p:extLst>
      <p:ext uri="{BB962C8B-B14F-4D97-AF65-F5344CB8AC3E}">
        <p14:creationId xmlns:p14="http://schemas.microsoft.com/office/powerpoint/2010/main" val="3265972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Les Agroforestiers</a:t>
            </a:r>
          </a:p>
        </p:txBody>
      </p:sp>
      <p:sp>
        <p:nvSpPr>
          <p:cNvPr id="3" name="Espace réservé du contenu 2">
            <a:extLst>
              <a:ext uri="{FF2B5EF4-FFF2-40B4-BE49-F238E27FC236}">
                <a16:creationId xmlns:a16="http://schemas.microsoft.com/office/drawing/2014/main" id="{67B3B98E-7C7D-4502-828B-DCB91E0843AB}"/>
              </a:ext>
            </a:extLst>
          </p:cNvPr>
          <p:cNvSpPr>
            <a:spLocks noGrp="1"/>
          </p:cNvSpPr>
          <p:nvPr>
            <p:ph type="subTitle" idx="1"/>
          </p:nvPr>
        </p:nvSpPr>
        <p:spPr>
          <a:xfrm>
            <a:off x="695325" y="4785543"/>
            <a:ext cx="4857857" cy="1005657"/>
          </a:xfrm>
        </p:spPr>
        <p:txBody>
          <a:bodyPr rtlCol="0"/>
          <a:lstStyle/>
          <a:p>
            <a:r>
              <a:rPr lang="fr-FR" sz="1800" dirty="0"/>
              <a:t>Bocage, châtaigneraie, verger… </a:t>
            </a:r>
          </a:p>
          <a:p>
            <a:r>
              <a:rPr lang="fr-FR" dirty="0"/>
              <a:t>Une diversité de systèmes agroforestiers anciens en lien avec des terroirs.</a:t>
            </a:r>
            <a:endParaRPr lang="fr-FR" sz="1800" dirty="0"/>
          </a:p>
        </p:txBody>
      </p:sp>
      <p:sp>
        <p:nvSpPr>
          <p:cNvPr id="8" name="Espace réservé du pied de page 13">
            <a:extLst>
              <a:ext uri="{FF2B5EF4-FFF2-40B4-BE49-F238E27FC236}">
                <a16:creationId xmlns:a16="http://schemas.microsoft.com/office/drawing/2014/main" id="{38E296B8-F163-B1EB-C421-40D771D55A0A}"/>
              </a:ext>
            </a:extLst>
          </p:cNvPr>
          <p:cNvSpPr txBox="1">
            <a:spLocks/>
          </p:cNvSpPr>
          <p:nvPr/>
        </p:nvSpPr>
        <p:spPr>
          <a:xfrm>
            <a:off x="7652273" y="5608637"/>
            <a:ext cx="4539727" cy="365125"/>
          </a:xfrm>
          <a:prstGeom prst="rect">
            <a:avLst/>
          </a:prstGeom>
        </p:spPr>
        <p:txBody>
          <a:bodyPr vert="horz" lIns="91440" tIns="45720" rIns="91440" bIns="45720" rtlCol="0" anchor="ctr"/>
          <a:lstStyle>
            <a:defPPr rtl="0">
              <a:defRPr lang="fr-fr"/>
            </a:defPPr>
            <a:lvl1pPr marL="0" algn="l" defTabSz="914400" rtl="0" eaLnBrk="1" latinLnBrk="0" hangingPunct="1">
              <a:defRPr sz="105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i="1" dirty="0"/>
              <a:t>.</a:t>
            </a:r>
            <a:endParaRPr lang="fr-FR" dirty="0"/>
          </a:p>
        </p:txBody>
      </p:sp>
      <p:pic>
        <p:nvPicPr>
          <p:cNvPr id="10" name="Picture 2">
            <a:extLst>
              <a:ext uri="{FF2B5EF4-FFF2-40B4-BE49-F238E27FC236}">
                <a16:creationId xmlns:a16="http://schemas.microsoft.com/office/drawing/2014/main" id="{B2CAA4A1-14C6-4EF6-C751-35D4C82220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571"/>
          <a:stretch/>
        </p:blipFill>
        <p:spPr bwMode="auto">
          <a:xfrm>
            <a:off x="5553182" y="971289"/>
            <a:ext cx="3249266" cy="198540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29CB6C75-D723-490E-3E31-53E78EF1E3BD}"/>
              </a:ext>
            </a:extLst>
          </p:cNvPr>
          <p:cNvPicPr>
            <a:picLocks noChangeAspect="1"/>
          </p:cNvPicPr>
          <p:nvPr/>
        </p:nvPicPr>
        <p:blipFill rotWithShape="1">
          <a:blip r:embed="rId4"/>
          <a:srcRect l="16138" t="12201" r="16138" b="5747"/>
          <a:stretch/>
        </p:blipFill>
        <p:spPr>
          <a:xfrm>
            <a:off x="8855983" y="3350118"/>
            <a:ext cx="3178505" cy="2166177"/>
          </a:xfrm>
          <a:prstGeom prst="rect">
            <a:avLst/>
          </a:prstGeom>
        </p:spPr>
      </p:pic>
      <p:pic>
        <p:nvPicPr>
          <p:cNvPr id="13" name="Picture 2">
            <a:extLst>
              <a:ext uri="{FF2B5EF4-FFF2-40B4-BE49-F238E27FC236}">
                <a16:creationId xmlns:a16="http://schemas.microsoft.com/office/drawing/2014/main" id="{1EB4DBFC-2312-CC6F-11C6-31584BFC7D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334" y="3350119"/>
            <a:ext cx="3249266" cy="21661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A53818B-0D65-A4C6-5E77-F264A4EC63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97"/>
          <a:stretch/>
        </p:blipFill>
        <p:spPr bwMode="auto">
          <a:xfrm>
            <a:off x="8846375" y="971288"/>
            <a:ext cx="3178505" cy="2019473"/>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BC855CFF-6F30-6952-1F9E-5792D5E412F0}"/>
              </a:ext>
            </a:extLst>
          </p:cNvPr>
          <p:cNvSpPr txBox="1"/>
          <p:nvPr/>
        </p:nvSpPr>
        <p:spPr>
          <a:xfrm>
            <a:off x="5411357" y="2934621"/>
            <a:ext cx="6096000" cy="415498"/>
          </a:xfrm>
          <a:prstGeom prst="rect">
            <a:avLst/>
          </a:prstGeom>
          <a:noFill/>
        </p:spPr>
        <p:txBody>
          <a:bodyPr wrap="square">
            <a:spAutoFit/>
          </a:bodyPr>
          <a:lstStyle/>
          <a:p>
            <a:r>
              <a:rPr lang="fr-FR" sz="1050" i="1" dirty="0">
                <a:latin typeface="+mj-lt"/>
              </a:rPr>
              <a:t>Genévrier cade d’</a:t>
            </a:r>
            <a:r>
              <a:rPr lang="fr-FR" sz="1050" i="1" dirty="0" err="1">
                <a:latin typeface="+mj-lt"/>
              </a:rPr>
              <a:t>Opoulle-Périllos</a:t>
            </a:r>
            <a:r>
              <a:rPr lang="fr-FR" sz="1050" i="1" dirty="0">
                <a:latin typeface="+mj-lt"/>
              </a:rPr>
              <a:t> (66) – réputé avoir 1500 ans. </a:t>
            </a:r>
          </a:p>
          <a:p>
            <a:r>
              <a:rPr lang="fr-FR" sz="1050" i="1" dirty="0">
                <a:latin typeface="+mj-lt"/>
              </a:rPr>
              <a:t>Photo : </a:t>
            </a:r>
            <a:r>
              <a:rPr lang="fr-FR" sz="1050" i="1" dirty="0" err="1">
                <a:latin typeface="+mj-lt"/>
              </a:rPr>
              <a:t>Krapo</a:t>
            </a:r>
            <a:r>
              <a:rPr lang="fr-FR" sz="1050" i="1" dirty="0">
                <a:latin typeface="+mj-lt"/>
              </a:rPr>
              <a:t> arboricole</a:t>
            </a:r>
          </a:p>
        </p:txBody>
      </p:sp>
      <p:sp>
        <p:nvSpPr>
          <p:cNvPr id="18" name="ZoneTexte 17">
            <a:extLst>
              <a:ext uri="{FF2B5EF4-FFF2-40B4-BE49-F238E27FC236}">
                <a16:creationId xmlns:a16="http://schemas.microsoft.com/office/drawing/2014/main" id="{15106ADD-E9DF-C848-D02E-56B042D87DD5}"/>
              </a:ext>
            </a:extLst>
          </p:cNvPr>
          <p:cNvSpPr txBox="1"/>
          <p:nvPr/>
        </p:nvSpPr>
        <p:spPr>
          <a:xfrm>
            <a:off x="5491548" y="5522587"/>
            <a:ext cx="6096000" cy="415498"/>
          </a:xfrm>
          <a:prstGeom prst="rect">
            <a:avLst/>
          </a:prstGeom>
          <a:noFill/>
        </p:spPr>
        <p:txBody>
          <a:bodyPr wrap="square">
            <a:spAutoFit/>
          </a:bodyPr>
          <a:lstStyle/>
          <a:p>
            <a:r>
              <a:rPr lang="fr-FR" sz="1050" i="1" dirty="0">
                <a:latin typeface="+mj-lt"/>
              </a:rPr>
              <a:t>Trogne de hêtre – Forêt communale de Sare (64) </a:t>
            </a:r>
          </a:p>
          <a:p>
            <a:r>
              <a:rPr lang="fr-FR" sz="1050" i="1" dirty="0">
                <a:latin typeface="+mj-lt"/>
              </a:rPr>
              <a:t>Photo: Y. </a:t>
            </a:r>
            <a:r>
              <a:rPr lang="fr-FR" sz="1050" i="1" dirty="0" err="1">
                <a:latin typeface="+mj-lt"/>
              </a:rPr>
              <a:t>Morhan</a:t>
            </a:r>
            <a:endParaRPr lang="fr-FR" sz="1050" i="1" dirty="0">
              <a:latin typeface="+mj-lt"/>
            </a:endParaRPr>
          </a:p>
        </p:txBody>
      </p:sp>
      <p:sp>
        <p:nvSpPr>
          <p:cNvPr id="19" name="ZoneTexte 18">
            <a:extLst>
              <a:ext uri="{FF2B5EF4-FFF2-40B4-BE49-F238E27FC236}">
                <a16:creationId xmlns:a16="http://schemas.microsoft.com/office/drawing/2014/main" id="{DC9AC47A-3DA9-50F0-77EB-3A70AA19CDD1}"/>
              </a:ext>
            </a:extLst>
          </p:cNvPr>
          <p:cNvSpPr txBox="1"/>
          <p:nvPr/>
        </p:nvSpPr>
        <p:spPr>
          <a:xfrm>
            <a:off x="8802448" y="2934621"/>
            <a:ext cx="3178505" cy="415498"/>
          </a:xfrm>
          <a:prstGeom prst="rect">
            <a:avLst/>
          </a:prstGeom>
          <a:noFill/>
        </p:spPr>
        <p:txBody>
          <a:bodyPr wrap="square">
            <a:spAutoFit/>
          </a:bodyPr>
          <a:lstStyle/>
          <a:p>
            <a:r>
              <a:rPr lang="fr-FR" sz="1050" i="1" dirty="0">
                <a:latin typeface="+mj-lt"/>
              </a:rPr>
              <a:t>Les saules têtards de marais – Pontorson (50) </a:t>
            </a:r>
          </a:p>
          <a:p>
            <a:r>
              <a:rPr lang="fr-FR" sz="1050" i="1" dirty="0">
                <a:latin typeface="+mj-lt"/>
              </a:rPr>
              <a:t>Photo: Y. </a:t>
            </a:r>
            <a:r>
              <a:rPr lang="fr-FR" sz="1050" i="1" dirty="0" err="1">
                <a:latin typeface="+mj-lt"/>
              </a:rPr>
              <a:t>Morhan</a:t>
            </a:r>
            <a:endParaRPr lang="fr-FR" sz="1050" i="1" dirty="0">
              <a:latin typeface="+mj-lt"/>
            </a:endParaRPr>
          </a:p>
        </p:txBody>
      </p:sp>
      <p:sp>
        <p:nvSpPr>
          <p:cNvPr id="20" name="ZoneTexte 19">
            <a:extLst>
              <a:ext uri="{FF2B5EF4-FFF2-40B4-BE49-F238E27FC236}">
                <a16:creationId xmlns:a16="http://schemas.microsoft.com/office/drawing/2014/main" id="{3633C284-5CE0-07C6-ED61-583E71AD3CE7}"/>
              </a:ext>
            </a:extLst>
          </p:cNvPr>
          <p:cNvSpPr txBox="1"/>
          <p:nvPr/>
        </p:nvSpPr>
        <p:spPr>
          <a:xfrm>
            <a:off x="8763018" y="5497989"/>
            <a:ext cx="6096000" cy="415498"/>
          </a:xfrm>
          <a:prstGeom prst="rect">
            <a:avLst/>
          </a:prstGeom>
          <a:noFill/>
        </p:spPr>
        <p:txBody>
          <a:bodyPr wrap="square">
            <a:spAutoFit/>
          </a:bodyPr>
          <a:lstStyle/>
          <a:p>
            <a:r>
              <a:rPr lang="fr-FR" sz="1050" i="1" dirty="0">
                <a:latin typeface="+mj-lt"/>
              </a:rPr>
              <a:t>Les vieux oliviers de la Farlède (83) </a:t>
            </a:r>
          </a:p>
          <a:p>
            <a:r>
              <a:rPr lang="fr-FR" sz="1050" i="1" dirty="0">
                <a:latin typeface="+mj-lt"/>
              </a:rPr>
              <a:t>Photo : Les têtards arboricoles (Castor masqué)</a:t>
            </a:r>
          </a:p>
        </p:txBody>
      </p:sp>
    </p:spTree>
    <p:extLst>
      <p:ext uri="{BB962C8B-B14F-4D97-AF65-F5344CB8AC3E}">
        <p14:creationId xmlns:p14="http://schemas.microsoft.com/office/powerpoint/2010/main" val="423448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F436F-4535-4BBF-B451-F7AC9E8A5FDC}"/>
              </a:ext>
            </a:extLst>
          </p:cNvPr>
          <p:cNvSpPr>
            <a:spLocks noGrp="1"/>
          </p:cNvSpPr>
          <p:nvPr>
            <p:ph type="ctrTitle"/>
          </p:nvPr>
        </p:nvSpPr>
        <p:spPr>
          <a:xfrm>
            <a:off x="684643" y="871758"/>
            <a:ext cx="5516460" cy="3871143"/>
          </a:xfrm>
        </p:spPr>
        <p:txBody>
          <a:bodyPr rtlCol="0"/>
          <a:lstStyle/>
          <a:p>
            <a:pPr rtl="0"/>
            <a:r>
              <a:rPr lang="fr-FR" dirty="0"/>
              <a:t>Les funèbres</a:t>
            </a:r>
          </a:p>
        </p:txBody>
      </p:sp>
      <p:sp>
        <p:nvSpPr>
          <p:cNvPr id="3" name="Espace réservé du contenu 2">
            <a:extLst>
              <a:ext uri="{FF2B5EF4-FFF2-40B4-BE49-F238E27FC236}">
                <a16:creationId xmlns:a16="http://schemas.microsoft.com/office/drawing/2014/main" id="{67B3B98E-7C7D-4502-828B-DCB91E0843AB}"/>
              </a:ext>
            </a:extLst>
          </p:cNvPr>
          <p:cNvSpPr>
            <a:spLocks noGrp="1"/>
          </p:cNvSpPr>
          <p:nvPr>
            <p:ph type="subTitle" idx="1"/>
          </p:nvPr>
        </p:nvSpPr>
        <p:spPr>
          <a:xfrm>
            <a:off x="695325" y="4785543"/>
            <a:ext cx="4857857" cy="1005657"/>
          </a:xfrm>
        </p:spPr>
        <p:txBody>
          <a:bodyPr rtlCol="0"/>
          <a:lstStyle/>
          <a:p>
            <a:r>
              <a:rPr lang="fr-FR" sz="1800" dirty="0"/>
              <a:t>Des ifs et cyprès anciens, </a:t>
            </a:r>
            <a:endParaRPr lang="fr-FR" dirty="0"/>
          </a:p>
          <a:p>
            <a:r>
              <a:rPr lang="fr-FR" dirty="0"/>
              <a:t>Une diversité de symboles autour de la mort, de la vie éternelle, du cosmos…</a:t>
            </a:r>
            <a:r>
              <a:rPr lang="fr-FR" sz="1800" dirty="0"/>
              <a:t> </a:t>
            </a:r>
          </a:p>
        </p:txBody>
      </p:sp>
      <p:sp>
        <p:nvSpPr>
          <p:cNvPr id="7" name="Espace réservé pour une image  6">
            <a:extLst>
              <a:ext uri="{FF2B5EF4-FFF2-40B4-BE49-F238E27FC236}">
                <a16:creationId xmlns:a16="http://schemas.microsoft.com/office/drawing/2014/main" id="{A581C3AB-8A5F-0F42-6133-333FB862EE46}"/>
              </a:ext>
            </a:extLst>
          </p:cNvPr>
          <p:cNvSpPr>
            <a:spLocks noGrp="1"/>
          </p:cNvSpPr>
          <p:nvPr>
            <p:ph type="pic" sz="quarter" idx="13"/>
          </p:nvPr>
        </p:nvSpPr>
        <p:spPr/>
      </p:sp>
      <p:pic>
        <p:nvPicPr>
          <p:cNvPr id="10" name="Picture 4">
            <a:extLst>
              <a:ext uri="{FF2B5EF4-FFF2-40B4-BE49-F238E27FC236}">
                <a16:creationId xmlns:a16="http://schemas.microsoft.com/office/drawing/2014/main" id="{796BD927-1D33-DA46-D7B2-37D318E3FE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7553" y="5522"/>
            <a:ext cx="4414824" cy="68530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316B14A2-D6AC-AF3D-EEBA-1EAD69105937}"/>
              </a:ext>
            </a:extLst>
          </p:cNvPr>
          <p:cNvSpPr txBox="1"/>
          <p:nvPr/>
        </p:nvSpPr>
        <p:spPr>
          <a:xfrm>
            <a:off x="3598668" y="2349345"/>
            <a:ext cx="2916432" cy="1079655"/>
          </a:xfrm>
          <a:prstGeom prst="rect">
            <a:avLst/>
          </a:prstGeom>
          <a:noFill/>
        </p:spPr>
        <p:txBody>
          <a:bodyPr wrap="square">
            <a:spAutoFit/>
          </a:bodyPr>
          <a:lstStyle/>
          <a:p>
            <a:pPr>
              <a:lnSpc>
                <a:spcPct val="115000"/>
              </a:lnSpc>
              <a:spcAft>
                <a:spcPts val="1000"/>
              </a:spcAft>
            </a:pPr>
            <a:r>
              <a:rPr lang="fr-FR" sz="1000" dirty="0"/>
              <a:t>(…)</a:t>
            </a:r>
          </a:p>
          <a:p>
            <a:pPr>
              <a:lnSpc>
                <a:spcPct val="115000"/>
              </a:lnSpc>
              <a:spcAft>
                <a:spcPts val="1000"/>
              </a:spcAft>
            </a:pPr>
            <a:r>
              <a:rPr lang="fr-FR" sz="1000" dirty="0"/>
              <a:t>Mais dans leur nuit toute lourde de marbres,</a:t>
            </a:r>
          </a:p>
          <a:p>
            <a:pPr>
              <a:lnSpc>
                <a:spcPct val="115000"/>
              </a:lnSpc>
              <a:spcAft>
                <a:spcPts val="1000"/>
              </a:spcAft>
            </a:pPr>
            <a:r>
              <a:rPr lang="fr-FR" sz="1000" dirty="0"/>
              <a:t>Un peuple vague aux racines des arbres »(…)</a:t>
            </a:r>
            <a:br>
              <a:rPr lang="fr-FR" sz="1200" dirty="0">
                <a:latin typeface="Calibri" panose="020F0502020204030204" pitchFamily="34" charset="0"/>
                <a:ea typeface="Calibri" panose="020F0502020204030204" pitchFamily="34" charset="0"/>
                <a:cs typeface="Calibri" panose="020F0502020204030204" pitchFamily="34" charset="0"/>
              </a:rPr>
            </a:b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2B464E44-9BCA-DF0A-A891-150DB4605535}"/>
              </a:ext>
            </a:extLst>
          </p:cNvPr>
          <p:cNvSpPr txBox="1"/>
          <p:nvPr/>
        </p:nvSpPr>
        <p:spPr>
          <a:xfrm>
            <a:off x="4463818" y="3290500"/>
            <a:ext cx="4651310" cy="276999"/>
          </a:xfrm>
          <a:prstGeom prst="rect">
            <a:avLst/>
          </a:prstGeom>
          <a:noFill/>
        </p:spPr>
        <p:txBody>
          <a:bodyPr wrap="square">
            <a:spAutoFit/>
          </a:bodyPr>
          <a:lstStyle/>
          <a:p>
            <a:r>
              <a:rPr lang="fr-FR" sz="1000" dirty="0"/>
              <a:t>Valery P., 1920, Cimetière marin (Sète</a:t>
            </a:r>
            <a:r>
              <a:rPr lang="fr-FR" sz="1200" dirty="0">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spTree>
    <p:extLst>
      <p:ext uri="{BB962C8B-B14F-4D97-AF65-F5344CB8AC3E}">
        <p14:creationId xmlns:p14="http://schemas.microsoft.com/office/powerpoint/2010/main" val="3022246944"/>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39975_TF67498733_Win32" id="{A5096F34-D460-4501-A04B-9A9FCC56B828}" vid="{91FC967A-6C1F-49D5-991F-B7EE1CF76F6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EE0F876D-ECAD-49DD-95DE-E4DA3D4E9CA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Conception Chronique</Template>
  <TotalTime>773</TotalTime>
  <Words>1412</Words>
  <Application>Microsoft Office PowerPoint</Application>
  <PresentationFormat>Grand écran</PresentationFormat>
  <Paragraphs>211</Paragraphs>
  <Slides>37</Slides>
  <Notes>35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37</vt:i4>
      </vt:variant>
    </vt:vector>
  </HeadingPairs>
  <TitlesOfParts>
    <vt:vector size="44" baseType="lpstr">
      <vt:lpstr>Arial</vt:lpstr>
      <vt:lpstr>Calibri</vt:lpstr>
      <vt:lpstr>Calisto MT</vt:lpstr>
      <vt:lpstr>Courier New</vt:lpstr>
      <vt:lpstr>Signika</vt:lpstr>
      <vt:lpstr>Univers Condensed</vt:lpstr>
      <vt:lpstr>ChronicleVTI</vt:lpstr>
      <vt:lpstr>Présentation PowerPoint</vt:lpstr>
      <vt:lpstr>Arbre et homme… …un lien étroit et une complicité singulière</vt:lpstr>
      <vt:lpstr>L’arbre, un allié précieux</vt:lpstr>
      <vt:lpstr>FACE aux changements climatiques </vt:lpstr>
      <vt:lpstr>Regard sur les arbres les plus anciens de France </vt:lpstr>
      <vt:lpstr>Les arbres « oubliés »</vt:lpstr>
      <vt:lpstr>Les Forestiers</vt:lpstr>
      <vt:lpstr>Les Agroforestiers</vt:lpstr>
      <vt:lpstr>Les funèbres</vt:lpstr>
      <vt:lpstr>Les Sacrés</vt:lpstr>
      <vt:lpstr>L’arbre aristocratique</vt:lpstr>
      <vt:lpstr>Les historiques</vt:lpstr>
      <vt:lpstr>Arbres à palabres</vt:lpstr>
      <vt:lpstr>Un héritage riche et singulier</vt:lpstr>
      <vt:lpstr>Un Héritage singulier, riche d’enseignement…</vt:lpstr>
      <vt:lpstr>1- Quelles essences d’arbres ont traversé les siècles ?</vt:lpstr>
      <vt:lpstr>L’arbre de la Liberté</vt:lpstr>
      <vt:lpstr>Compartimenter ou mourir</vt:lpstr>
      <vt:lpstr>2- Le point commun aux vieux arbres, la pérennité de leur environnement immédiat</vt:lpstr>
      <vt:lpstr>Présentation PowerPoint</vt:lpstr>
      <vt:lpstr>Les racines : le talon d’Achille des arbres</vt:lpstr>
      <vt:lpstr>Prendre soin des racines</vt:lpstr>
      <vt:lpstr>3- Face au changement climatique, prendre EN compte la résilience de l’arbre</vt:lpstr>
      <vt:lpstr>Présentation PowerPoint</vt:lpstr>
      <vt:lpstr>Présentation PowerPoint</vt:lpstr>
      <vt:lpstr>L’arbre « colonie »</vt:lpstr>
      <vt:lpstr>4 – Faut-il tailler nos arbres de demain ?</vt:lpstr>
      <vt:lpstr>L’élagage sévère : une pratique à éviter. </vt:lpstr>
      <vt:lpstr>Paradoxalement, nos plus vieux arbres sont d’anciens arbres régulièrement taillés, depuis leurs jeunes âges. </vt:lpstr>
      <vt:lpstr>5- Nos arbres de demain, s’adapteront-ils au changement climatique ?</vt:lpstr>
      <vt:lpstr>L’Adaptation génétique suffira t’elle ? </vt:lpstr>
      <vt:lpstr>Les essences d’arbres de demain : quelles stratégies ?</vt:lpstr>
      <vt:lpstr>Présentation PowerPoint</vt:lpstr>
      <vt:lpstr>Planter</vt:lpstr>
      <vt:lpstr>Protéger  </vt:lpstr>
      <vt:lpstr>S’approprier </vt:lpstr>
      <vt:lpstr>Une conservation identitaire évidente.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Mickaël Jézégou</dc:creator>
  <cp:lastModifiedBy>Mickaël Jézégou</cp:lastModifiedBy>
  <cp:revision>8</cp:revision>
  <dcterms:created xsi:type="dcterms:W3CDTF">2023-03-11T07:56:50Z</dcterms:created>
  <dcterms:modified xsi:type="dcterms:W3CDTF">2023-03-16T08:25:24Z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