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3"/>
  </p:sldMasterIdLst>
  <p:sldIdLst>
    <p:sldId id="256" r:id="rId4"/>
    <p:sldId id="265" r:id="rId5"/>
    <p:sldId id="318" r:id="rId6"/>
    <p:sldId id="319" r:id="rId7"/>
    <p:sldId id="324" r:id="rId8"/>
    <p:sldId id="325" r:id="rId9"/>
    <p:sldId id="326" r:id="rId10"/>
    <p:sldId id="320" r:id="rId11"/>
    <p:sldId id="327" r:id="rId12"/>
    <p:sldId id="328" r:id="rId13"/>
    <p:sldId id="329" r:id="rId14"/>
    <p:sldId id="321" r:id="rId1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684"/>
    <a:srgbClr val="D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B4EBB-C503-1DBB-14F8-0E48E30B422B}" v="1" dt="2023-03-14T10:21:42.091"/>
    <p1510:client id="{471D5C3A-B856-1FA4-0DDC-95E16496AA2C}" v="12" dt="2023-03-14T10:23:11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 Duval" userId="S::l.duval@auvergnerhonealpes-tourisme.com::a14aadde-2978-40a8-afe7-6004bbbeadea" providerId="AD" clId="Web-{3EFB4EBB-C503-1DBB-14F8-0E48E30B422B}"/>
    <pc:docChg chg="modSld">
      <pc:chgData name="Lawrence Duval" userId="S::l.duval@auvergnerhonealpes-tourisme.com::a14aadde-2978-40a8-afe7-6004bbbeadea" providerId="AD" clId="Web-{3EFB4EBB-C503-1DBB-14F8-0E48E30B422B}" dt="2023-03-14T10:21:42.091" v="0" actId="1076"/>
      <pc:docMkLst>
        <pc:docMk/>
      </pc:docMkLst>
      <pc:sldChg chg="modSp">
        <pc:chgData name="Lawrence Duval" userId="S::l.duval@auvergnerhonealpes-tourisme.com::a14aadde-2978-40a8-afe7-6004bbbeadea" providerId="AD" clId="Web-{3EFB4EBB-C503-1DBB-14F8-0E48E30B422B}" dt="2023-03-14T10:21:42.091" v="0" actId="1076"/>
        <pc:sldMkLst>
          <pc:docMk/>
          <pc:sldMk cId="0" sldId="324"/>
        </pc:sldMkLst>
        <pc:picChg chg="mod">
          <ac:chgData name="Lawrence Duval" userId="S::l.duval@auvergnerhonealpes-tourisme.com::a14aadde-2978-40a8-afe7-6004bbbeadea" providerId="AD" clId="Web-{3EFB4EBB-C503-1DBB-14F8-0E48E30B422B}" dt="2023-03-14T10:21:42.091" v="0" actId="1076"/>
          <ac:picMkLst>
            <pc:docMk/>
            <pc:sldMk cId="0" sldId="324"/>
            <ac:picMk id="8198" creationId="{82FC0F1D-CCA5-D30B-2206-2F761E63B24D}"/>
          </ac:picMkLst>
        </pc:picChg>
      </pc:sldChg>
    </pc:docChg>
  </pc:docChgLst>
  <pc:docChgLst>
    <pc:chgData name="Lawrence Duval" userId="S::l.duval@auvergnerhonealpes-tourisme.com::a14aadde-2978-40a8-afe7-6004bbbeadea" providerId="AD" clId="Web-{471D5C3A-B856-1FA4-0DDC-95E16496AA2C}"/>
    <pc:docChg chg="modSld">
      <pc:chgData name="Lawrence Duval" userId="S::l.duval@auvergnerhonealpes-tourisme.com::a14aadde-2978-40a8-afe7-6004bbbeadea" providerId="AD" clId="Web-{471D5C3A-B856-1FA4-0DDC-95E16496AA2C}" dt="2023-03-14T10:23:08.951" v="3" actId="20577"/>
      <pc:docMkLst>
        <pc:docMk/>
      </pc:docMkLst>
      <pc:sldChg chg="modSp">
        <pc:chgData name="Lawrence Duval" userId="S::l.duval@auvergnerhonealpes-tourisme.com::a14aadde-2978-40a8-afe7-6004bbbeadea" providerId="AD" clId="Web-{471D5C3A-B856-1FA4-0DDC-95E16496AA2C}" dt="2023-03-14T10:22:48.074" v="0" actId="20577"/>
        <pc:sldMkLst>
          <pc:docMk/>
          <pc:sldMk cId="0" sldId="320"/>
        </pc:sldMkLst>
        <pc:spChg chg="mod">
          <ac:chgData name="Lawrence Duval" userId="S::l.duval@auvergnerhonealpes-tourisme.com::a14aadde-2978-40a8-afe7-6004bbbeadea" providerId="AD" clId="Web-{471D5C3A-B856-1FA4-0DDC-95E16496AA2C}" dt="2023-03-14T10:22:48.074" v="0" actId="20577"/>
          <ac:spMkLst>
            <pc:docMk/>
            <pc:sldMk cId="0" sldId="320"/>
            <ac:spMk id="9" creationId="{861AEAC5-E430-A89F-A6D8-70C9A70781A9}"/>
          </ac:spMkLst>
        </pc:spChg>
      </pc:sldChg>
      <pc:sldChg chg="modSp">
        <pc:chgData name="Lawrence Duval" userId="S::l.duval@auvergnerhonealpes-tourisme.com::a14aadde-2978-40a8-afe7-6004bbbeadea" providerId="AD" clId="Web-{471D5C3A-B856-1FA4-0DDC-95E16496AA2C}" dt="2023-03-14T10:22:53.574" v="1" actId="20577"/>
        <pc:sldMkLst>
          <pc:docMk/>
          <pc:sldMk cId="0" sldId="327"/>
        </pc:sldMkLst>
        <pc:spChg chg="mod">
          <ac:chgData name="Lawrence Duval" userId="S::l.duval@auvergnerhonealpes-tourisme.com::a14aadde-2978-40a8-afe7-6004bbbeadea" providerId="AD" clId="Web-{471D5C3A-B856-1FA4-0DDC-95E16496AA2C}" dt="2023-03-14T10:22:53.574" v="1" actId="20577"/>
          <ac:spMkLst>
            <pc:docMk/>
            <pc:sldMk cId="0" sldId="327"/>
            <ac:spMk id="9" creationId="{DE3D95F0-BC69-DFEC-3A97-DBB9B03687BC}"/>
          </ac:spMkLst>
        </pc:spChg>
      </pc:sldChg>
      <pc:sldChg chg="modSp">
        <pc:chgData name="Lawrence Duval" userId="S::l.duval@auvergnerhonealpes-tourisme.com::a14aadde-2978-40a8-afe7-6004bbbeadea" providerId="AD" clId="Web-{471D5C3A-B856-1FA4-0DDC-95E16496AA2C}" dt="2023-03-14T10:23:01.434" v="2" actId="20577"/>
        <pc:sldMkLst>
          <pc:docMk/>
          <pc:sldMk cId="0" sldId="328"/>
        </pc:sldMkLst>
        <pc:spChg chg="mod">
          <ac:chgData name="Lawrence Duval" userId="S::l.duval@auvergnerhonealpes-tourisme.com::a14aadde-2978-40a8-afe7-6004bbbeadea" providerId="AD" clId="Web-{471D5C3A-B856-1FA4-0DDC-95E16496AA2C}" dt="2023-03-14T10:23:01.434" v="2" actId="20577"/>
          <ac:spMkLst>
            <pc:docMk/>
            <pc:sldMk cId="0" sldId="328"/>
            <ac:spMk id="9" creationId="{E41892EC-077B-031E-A13A-DB7E7FEAA875}"/>
          </ac:spMkLst>
        </pc:spChg>
      </pc:sldChg>
      <pc:sldChg chg="modSp">
        <pc:chgData name="Lawrence Duval" userId="S::l.duval@auvergnerhonealpes-tourisme.com::a14aadde-2978-40a8-afe7-6004bbbeadea" providerId="AD" clId="Web-{471D5C3A-B856-1FA4-0DDC-95E16496AA2C}" dt="2023-03-14T10:23:08.951" v="3" actId="20577"/>
        <pc:sldMkLst>
          <pc:docMk/>
          <pc:sldMk cId="0" sldId="329"/>
        </pc:sldMkLst>
        <pc:spChg chg="mod">
          <ac:chgData name="Lawrence Duval" userId="S::l.duval@auvergnerhonealpes-tourisme.com::a14aadde-2978-40a8-afe7-6004bbbeadea" providerId="AD" clId="Web-{471D5C3A-B856-1FA4-0DDC-95E16496AA2C}" dt="2023-03-14T10:23:08.951" v="3" actId="20577"/>
          <ac:spMkLst>
            <pc:docMk/>
            <pc:sldMk cId="0" sldId="329"/>
            <ac:spMk id="9" creationId="{27AAD449-D0DA-CDCE-F8F0-3797F90DED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948AB1-D2A1-6311-FF7D-32B97BB32DD5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E80B3-9188-9C8D-21AD-1CA20543E8F6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3ED7BDC-0F3C-2B1D-984F-313D6755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90E7-8874-4BCE-804C-0E8989AAFFD4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04B126-1B6E-4926-5436-68D09796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58D0A-DDFE-0F5C-8443-4D282D99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6B1035-1BA1-4E0C-8D60-12FC6EF84EA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534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67FDB-538B-95F6-7483-DC1EC021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6AFF-C81F-4214-BD14-0EBECB94E90D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F67D-28F6-C533-B390-20641168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0B26-4007-60BA-10B0-C7A5F473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6757-36FA-4A69-86C2-AD072C6EE2A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696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C6734-4408-6B4A-2E39-70E5088D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410D-94E3-4775-9010-21D237D5CE5F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F823-EBF8-9F5D-E780-3878AA8C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77293-0803-966A-643F-6061A305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70C5-7CC8-434E-BAD9-F61620A3ED9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239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9A954-DBB8-EEAC-CEBE-E775FA41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3A97-A479-44DD-ABF4-287DE08DE8A6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12383-D0E5-AAC5-1140-34233A8A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2312-3296-F5FB-8CCF-C02D674E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5FAD-6286-422E-85B8-0F9F3318C60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872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23C68-43B9-A04E-958B-2DE8E75B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3DA8-CECB-4B24-B761-3EF5952C1265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33CB0-F48C-D41B-07CC-B763EE6F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84C04-E7A9-BD24-2696-E7F8C68E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6EA9-2826-4F57-884D-85145C09A0A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43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5276C9-BB5C-D7DE-FF7C-BF29525F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F99D-9F1E-463A-8097-66F2852DF155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2B8DA-892C-086C-F3A0-12745DA8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80D71C-6445-3A8B-DA78-A1304D16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26B0-64E1-46CC-B000-22BED64A31D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140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8B14E6-AED7-CC41-132F-DFD68BE6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E36F-54B8-4917-AB48-F420C01E64FD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5D3DB6-D939-4638-B89A-D230116F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F8F0FD-3F8F-5856-5927-5F0E9F29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7A32-ED61-4EF0-B503-F366A4BCA02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162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C5448B-84F3-7B1A-11FB-DF0993D4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6573-44D0-42E5-AE4D-ACF9C568C6C8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871EB0-C18F-9F62-A7E9-C9C8CD6C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4CA27D-348B-ED16-6442-1103D607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A603-8D99-46D5-876D-CA52E26AC82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57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D64F0-7884-2D78-AAA5-A78DA671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362F-15C0-481D-9777-0D4AB2CAD633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E55E4F-B352-1E98-18F3-AD5AD03D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FA5576-71F7-DD01-9338-7318594D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94BF-BE5D-4164-A14D-B7AF282BD2B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191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55E3B3-182E-ACC1-6973-BD0A9C23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44B9-20D0-4E06-B103-10E33905C739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9C43-AD3B-C4BB-D4A9-A9F65A82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31946-A8D3-ABD3-ACFC-62ADE2E0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F861-799C-4CB3-B5CB-74E0D4C0CCE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508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753589-9A54-AF98-0228-533B8B1C956A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D6783-5867-9FEE-2682-2CB2B0BB7DBE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CECCC5B-9717-2167-ECD8-1A4B57A2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C525A-D5E4-4170-A02F-A19F8D7BD544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187BFF3-1BDE-3A74-FFC2-6D28ED4A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E09C4F3-798C-EF61-04E3-DCA58C32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1B6228-0643-4C89-BE82-5210D680BFF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093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5D456-C57E-B3FF-AF3B-5293FCD9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47B0F4-DCFC-7FEC-256D-3FC26F358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4A94-9E46-9A8A-01FD-78690215B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DA0547-C06D-4218-89BD-D372B44173B3}" type="datetimeFigureOut">
              <a:rPr lang="fr-FR" altLang="fr-FR"/>
              <a:pPr>
                <a:defRPr/>
              </a:pPr>
              <a:t>14/03/2023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1888C-F3FA-66FE-C2CE-794DD752E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E92A0-F39D-47A6-DE7C-3F9902691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69D522-9F37-4496-ACDF-D5A407B8026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D1C1C-BADF-64C9-0AF6-32DCEA475399}"/>
              </a:ext>
            </a:extLst>
          </p:cNvPr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E9DA50-46BF-6EAC-79D6-12ACAEEAA1C8}"/>
              </a:ext>
            </a:extLst>
          </p:cNvPr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3" r:id="rId9"/>
    <p:sldLayoutId id="2147484380" r:id="rId10"/>
    <p:sldLayoutId id="21474843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E0CCD-AE45-B5D2-FB9F-DEABE3B55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altLang="fr-FR" sz="4400" cap="none">
                <a:solidFill>
                  <a:srgbClr val="2E4684"/>
                </a:solidFill>
              </a:rPr>
              <a:t>CAMPAGNE </a:t>
            </a:r>
            <a:br>
              <a:rPr lang="fr-FR" altLang="fr-FR" sz="4400" cap="none">
                <a:solidFill>
                  <a:srgbClr val="2E4684"/>
                </a:solidFill>
              </a:rPr>
            </a:br>
            <a:r>
              <a:rPr lang="fr-FR" altLang="fr-FR" sz="4400" cap="none">
                <a:solidFill>
                  <a:srgbClr val="2E4684"/>
                </a:solidFill>
              </a:rPr>
              <a:t>FACEBOOK</a:t>
            </a:r>
            <a:br>
              <a:rPr lang="fr-FR" altLang="fr-FR" sz="4400" cap="none">
                <a:solidFill>
                  <a:srgbClr val="2E4684"/>
                </a:solidFill>
              </a:rPr>
            </a:br>
            <a:r>
              <a:rPr lang="fr-FR" altLang="fr-FR" sz="1100" cap="none">
                <a:solidFill>
                  <a:srgbClr val="2E4684"/>
                </a:solidFill>
              </a:rPr>
              <a:t>THERMALISME 2022 </a:t>
            </a:r>
            <a:r>
              <a:rPr lang="fr-FR" altLang="fr-FR" sz="2000" cap="none">
                <a:solidFill>
                  <a:srgbClr val="2E4684"/>
                </a:solidFill>
              </a:rPr>
              <a:t>🌊</a:t>
            </a:r>
            <a:br>
              <a:rPr lang="fr-FR" altLang="fr-FR" sz="1100" cap="none">
                <a:solidFill>
                  <a:srgbClr val="2E4684"/>
                </a:solidFill>
              </a:rPr>
            </a:br>
            <a:r>
              <a:rPr lang="fr-FR" altLang="fr-FR" sz="1100" cap="none">
                <a:solidFill>
                  <a:srgbClr val="2E4684"/>
                </a:solidFill>
              </a:rPr>
              <a:t>NOEL 2022  </a:t>
            </a:r>
            <a:endParaRPr lang="fr-FR" altLang="fr-FR" sz="2000" cap="none">
              <a:solidFill>
                <a:srgbClr val="2E4684"/>
              </a:solidFill>
            </a:endParaRPr>
          </a:p>
        </p:txBody>
      </p:sp>
      <p:sp>
        <p:nvSpPr>
          <p:cNvPr id="4099" name="ZoneTexte 2">
            <a:extLst>
              <a:ext uri="{FF2B5EF4-FFF2-40B4-BE49-F238E27FC236}">
                <a16:creationId xmlns:a16="http://schemas.microsoft.com/office/drawing/2014/main" id="{134C07F7-30E4-7094-7D6B-DA4F52077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29225"/>
            <a:ext cx="326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404040"/>
                </a:solidFill>
              </a:rPr>
              <a:t>Période : </a:t>
            </a:r>
            <a:r>
              <a:rPr lang="fr-FR" altLang="fr-FR" sz="1200" b="0">
                <a:solidFill>
                  <a:srgbClr val="404040"/>
                </a:solidFill>
              </a:rPr>
              <a:t>18 novembre – 11 décembre 2022 </a:t>
            </a:r>
            <a:endParaRPr lang="fr-FR" altLang="fr-FR" sz="1200" b="0"/>
          </a:p>
        </p:txBody>
      </p:sp>
      <p:pic>
        <p:nvPicPr>
          <p:cNvPr id="4100" name="Image 2">
            <a:extLst>
              <a:ext uri="{FF2B5EF4-FFF2-40B4-BE49-F238E27FC236}">
                <a16:creationId xmlns:a16="http://schemas.microsoft.com/office/drawing/2014/main" id="{49DC8D5A-23E8-412C-00A4-07C459A14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 3">
            <a:extLst>
              <a:ext uri="{FF2B5EF4-FFF2-40B4-BE49-F238E27FC236}">
                <a16:creationId xmlns:a16="http://schemas.microsoft.com/office/drawing/2014/main" id="{04FFE4FD-7234-B583-755B-4E9EA8297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060575"/>
            <a:ext cx="13684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4A0C5-824A-B047-87B5-F6EBBEF8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576263"/>
            <a:ext cx="6624638" cy="831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2E4684"/>
                </a:solidFill>
                <a:ea typeface="+mj-ea"/>
                <a:cs typeface="+mj-cs"/>
              </a:rPr>
              <a:t>Résultats a la montagne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EA3B3C1-B774-2E18-48EB-080F555427DA}"/>
              </a:ext>
            </a:extLst>
          </p:cNvPr>
          <p:cNvCxnSpPr/>
          <p:nvPr/>
        </p:nvCxnSpPr>
        <p:spPr>
          <a:xfrm>
            <a:off x="1476375" y="16287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Image 7">
            <a:extLst>
              <a:ext uri="{FF2B5EF4-FFF2-40B4-BE49-F238E27FC236}">
                <a16:creationId xmlns:a16="http://schemas.microsoft.com/office/drawing/2014/main" id="{90F7F0A0-86B3-D2AE-8FDB-B11306BCD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E41892EC-077B-031E-A13A-DB7E7FEAA87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572000" y="2276475"/>
            <a:ext cx="4230688" cy="3644900"/>
          </a:xfr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Nombre d’</a:t>
            </a:r>
            <a:r>
              <a:rPr lang="fr-FR" altLang="ja-JP" sz="1400">
                <a:solidFill>
                  <a:srgbClr val="404040"/>
                </a:solidFill>
              </a:rPr>
              <a:t>impressions : </a:t>
            </a:r>
            <a:r>
              <a:rPr lang="fr-FR" altLang="ja-JP" sz="1800" u="sng">
                <a:solidFill>
                  <a:srgbClr val="2E4684"/>
                </a:solidFill>
              </a:rPr>
              <a:t>1 020 065 </a:t>
            </a: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r>
              <a:rPr lang="fr-FR" altLang="fr-FR" sz="1400"/>
              <a:t>👉</a:t>
            </a:r>
            <a:r>
              <a:rPr lang="fr-FR" altLang="fr-FR" sz="1800">
                <a:solidFill>
                  <a:srgbClr val="2E4684"/>
                </a:solidFill>
              </a:rPr>
              <a:t> </a:t>
            </a:r>
            <a:r>
              <a:rPr lang="fr-FR" altLang="fr-FR" sz="1400"/>
              <a:t>CPC : </a:t>
            </a:r>
            <a:r>
              <a:rPr lang="fr-FR" altLang="ja-JP" sz="1800" u="sng">
                <a:solidFill>
                  <a:srgbClr val="2E4684"/>
                </a:solidFill>
              </a:rPr>
              <a:t>0,11</a:t>
            </a:r>
            <a:r>
              <a:rPr lang="fr-FR" altLang="fr-FR" sz="1800" u="sng">
                <a:solidFill>
                  <a:srgbClr val="2E4684"/>
                </a:solidFill>
              </a:rPr>
              <a:t> €</a:t>
            </a:r>
          </a:p>
          <a:p>
            <a:pPr marL="0" indent="0" eaLnBrk="1" hangingPunct="1">
              <a:defRPr/>
            </a:pPr>
            <a:endParaRPr lang="fr-FR" altLang="fr-FR" sz="1800"/>
          </a:p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Clics sur le lien : </a:t>
            </a:r>
            <a:r>
              <a:rPr lang="fr-FR" altLang="ja-JP" sz="1800" u="sng">
                <a:solidFill>
                  <a:srgbClr val="2E4684"/>
                </a:solidFill>
              </a:rPr>
              <a:t>9 500</a:t>
            </a: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Interactions avec la publication : </a:t>
            </a:r>
            <a:r>
              <a:rPr lang="fr-FR" altLang="ja-JP" sz="1800" u="sng">
                <a:solidFill>
                  <a:srgbClr val="2E4684"/>
                </a:solidFill>
              </a:rPr>
              <a:t>13 088</a:t>
            </a:r>
            <a:endParaRPr lang="fr-FR" altLang="fr-FR" sz="1800" u="sng">
              <a:solidFill>
                <a:srgbClr val="2E468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</p:txBody>
      </p:sp>
      <p:sp>
        <p:nvSpPr>
          <p:cNvPr id="13318" name="ZoneTexte 12">
            <a:extLst>
              <a:ext uri="{FF2B5EF4-FFF2-40B4-BE49-F238E27FC236}">
                <a16:creationId xmlns:a16="http://schemas.microsoft.com/office/drawing/2014/main" id="{FA287309-6B44-91CD-EA1A-C65BB7A7C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82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🧐</a:t>
            </a:r>
          </a:p>
        </p:txBody>
      </p:sp>
      <p:pic>
        <p:nvPicPr>
          <p:cNvPr id="13319" name="Image 2">
            <a:extLst>
              <a:ext uri="{FF2B5EF4-FFF2-40B4-BE49-F238E27FC236}">
                <a16:creationId xmlns:a16="http://schemas.microsoft.com/office/drawing/2014/main" id="{716505D0-55C8-FC8E-008E-CCA73924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339975"/>
            <a:ext cx="423068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9FA65-61CB-B4EF-CE03-D00E81A6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576263"/>
            <a:ext cx="6624638" cy="831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2E4684"/>
                </a:solidFill>
                <a:ea typeface="+mj-ea"/>
                <a:cs typeface="+mj-cs"/>
              </a:rPr>
              <a:t>Résultats globaux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E5B4E74-7A2F-86F5-5A80-F6CF07DE9AA5}"/>
              </a:ext>
            </a:extLst>
          </p:cNvPr>
          <p:cNvCxnSpPr/>
          <p:nvPr/>
        </p:nvCxnSpPr>
        <p:spPr>
          <a:xfrm>
            <a:off x="1476375" y="16287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Image 7">
            <a:extLst>
              <a:ext uri="{FF2B5EF4-FFF2-40B4-BE49-F238E27FC236}">
                <a16:creationId xmlns:a16="http://schemas.microsoft.com/office/drawing/2014/main" id="{F2C92EB6-20B6-C148-94B5-03D6E7DB1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27AAD449-D0DA-CDCE-F8F0-3797F90DEDB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572000" y="2276475"/>
            <a:ext cx="4230688" cy="3644900"/>
          </a:xfr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Nombre d’</a:t>
            </a:r>
            <a:r>
              <a:rPr lang="fr-FR" altLang="ja-JP" sz="1400">
                <a:solidFill>
                  <a:srgbClr val="404040"/>
                </a:solidFill>
              </a:rPr>
              <a:t>impressions : </a:t>
            </a:r>
            <a:r>
              <a:rPr lang="fr-FR" altLang="ja-JP" sz="1800" u="sng">
                <a:solidFill>
                  <a:srgbClr val="2E4684"/>
                </a:solidFill>
              </a:rPr>
              <a:t>2 594 001</a:t>
            </a: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r>
              <a:rPr lang="fr-FR" altLang="fr-FR" sz="1400"/>
              <a:t>👉</a:t>
            </a:r>
            <a:r>
              <a:rPr lang="fr-FR" altLang="fr-FR" sz="1800">
                <a:solidFill>
                  <a:srgbClr val="2E4684"/>
                </a:solidFill>
              </a:rPr>
              <a:t> </a:t>
            </a:r>
            <a:r>
              <a:rPr lang="fr-FR" altLang="fr-FR" sz="1400"/>
              <a:t>CPC : </a:t>
            </a:r>
            <a:r>
              <a:rPr lang="fr-FR" altLang="ja-JP" sz="1800" u="sng">
                <a:solidFill>
                  <a:srgbClr val="2E4684"/>
                </a:solidFill>
              </a:rPr>
              <a:t>0,09</a:t>
            </a:r>
            <a:r>
              <a:rPr lang="fr-FR" altLang="fr-FR" sz="1800" u="sng">
                <a:solidFill>
                  <a:srgbClr val="2E4684"/>
                </a:solidFill>
              </a:rPr>
              <a:t> €</a:t>
            </a:r>
          </a:p>
          <a:p>
            <a:pPr marL="0" indent="0" eaLnBrk="1" hangingPunct="1">
              <a:defRPr/>
            </a:pPr>
            <a:endParaRPr lang="fr-FR" altLang="fr-FR" sz="1800"/>
          </a:p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Clics sur le lien : </a:t>
            </a:r>
            <a:r>
              <a:rPr lang="fr-FR" altLang="ja-JP" sz="1800" u="sng">
                <a:solidFill>
                  <a:srgbClr val="2E4684"/>
                </a:solidFill>
              </a:rPr>
              <a:t>45 484</a:t>
            </a: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Interactions avec la publication : </a:t>
            </a:r>
            <a:r>
              <a:rPr lang="fr-FR" altLang="ja-JP" sz="1800" u="sng">
                <a:solidFill>
                  <a:srgbClr val="2E4684"/>
                </a:solidFill>
              </a:rPr>
              <a:t>46 377</a:t>
            </a:r>
            <a:endParaRPr lang="fr-FR" altLang="fr-FR" sz="1800" u="sng">
              <a:solidFill>
                <a:srgbClr val="2E468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</p:txBody>
      </p:sp>
      <p:sp>
        <p:nvSpPr>
          <p:cNvPr id="14342" name="ZoneTexte 12">
            <a:extLst>
              <a:ext uri="{FF2B5EF4-FFF2-40B4-BE49-F238E27FC236}">
                <a16:creationId xmlns:a16="http://schemas.microsoft.com/office/drawing/2014/main" id="{4EF98BDD-3E30-26F7-31E4-A35350AF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82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🧐</a:t>
            </a:r>
          </a:p>
        </p:txBody>
      </p:sp>
      <p:pic>
        <p:nvPicPr>
          <p:cNvPr id="14343" name="Image 3" descr="Une image contenant ignorant&#10;&#10;Description générée automatiquement">
            <a:extLst>
              <a:ext uri="{FF2B5EF4-FFF2-40B4-BE49-F238E27FC236}">
                <a16:creationId xmlns:a16="http://schemas.microsoft.com/office/drawing/2014/main" id="{C3605E39-826A-4348-3D3B-698026F6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9438"/>
            <a:ext cx="3260725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75CCB-630F-A5B0-8B26-89A2362D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50" y="684213"/>
            <a:ext cx="5137150" cy="831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2E4684"/>
                </a:solidFill>
                <a:ea typeface="+mj-ea"/>
                <a:cs typeface="+mj-cs"/>
              </a:rPr>
              <a:t>Résultats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D47B19B-7652-7F45-B481-FF26255985BF}"/>
              </a:ext>
            </a:extLst>
          </p:cNvPr>
          <p:cNvCxnSpPr/>
          <p:nvPr/>
        </p:nvCxnSpPr>
        <p:spPr>
          <a:xfrm>
            <a:off x="1476375" y="16287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Image 7">
            <a:extLst>
              <a:ext uri="{FF2B5EF4-FFF2-40B4-BE49-F238E27FC236}">
                <a16:creationId xmlns:a16="http://schemas.microsoft.com/office/drawing/2014/main" id="{3C5C79B0-7172-3E2B-D8D5-11F777211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56198B3-5C95-EC73-99DA-35984022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781300"/>
            <a:ext cx="4248150" cy="4384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fr-FR" altLang="fr-FR" b="0">
                <a:ea typeface="+mn-ea"/>
                <a:cs typeface="+mn-cs"/>
              </a:rPr>
              <a:t>🔥 CPC très performant : 0,09 €</a:t>
            </a:r>
          </a:p>
          <a:p>
            <a:pPr marL="0" indent="0" eaLnBrk="1" hangingPunct="1">
              <a:defRPr/>
            </a:pPr>
            <a:r>
              <a:rPr lang="fr-FR" altLang="fr-FR" b="0">
                <a:ea typeface="+mn-ea"/>
                <a:cs typeface="+mn-cs"/>
              </a:rPr>
              <a:t>🔥 La campagne a généré un beau trafic sur les sites des stations thermales </a:t>
            </a:r>
            <a:r>
              <a:rPr lang="fr-FR" altLang="fr-FR" b="0"/>
              <a:t>et beaucoup d’interactions avec les publicités </a:t>
            </a:r>
            <a:endParaRPr lang="fr-FR">
              <a:solidFill>
                <a:srgbClr val="2E4684"/>
              </a:solidFill>
              <a:ea typeface="+mj-ea"/>
              <a:cs typeface="+mj-cs"/>
            </a:endParaRPr>
          </a:p>
          <a:p>
            <a:pPr marL="0" indent="0" eaLnBrk="1" hangingPunct="1">
              <a:defRPr/>
            </a:pPr>
            <a:r>
              <a:rPr lang="fr-FR" altLang="fr-FR" b="0">
                <a:ea typeface="+mn-ea"/>
                <a:cs typeface="+mn-cs"/>
              </a:rPr>
              <a:t>🔥 Belle couverture et propagation de la campagne avec un budget de 4 000 €. </a:t>
            </a:r>
            <a:endParaRPr lang="fr-FR">
              <a:solidFill>
                <a:srgbClr val="2E4684"/>
              </a:solidFill>
              <a:ea typeface="+mj-ea"/>
              <a:cs typeface="+mj-cs"/>
            </a:endParaRPr>
          </a:p>
          <a:p>
            <a:pPr marL="0" indent="0" eaLnBrk="1" hangingPunct="1">
              <a:defRPr/>
            </a:pPr>
            <a:r>
              <a:rPr lang="fr-FR" altLang="fr-FR" sz="1400" b="0">
                <a:ea typeface="+mn-ea"/>
                <a:cs typeface="+mn-cs"/>
              </a:rPr>
              <a:t> </a:t>
            </a:r>
            <a:r>
              <a:rPr lang="fr-FR" altLang="fr-FR" sz="14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	</a:t>
            </a:r>
          </a:p>
        </p:txBody>
      </p:sp>
      <p:sp>
        <p:nvSpPr>
          <p:cNvPr id="15366" name="ZoneTexte 12">
            <a:extLst>
              <a:ext uri="{FF2B5EF4-FFF2-40B4-BE49-F238E27FC236}">
                <a16:creationId xmlns:a16="http://schemas.microsoft.com/office/drawing/2014/main" id="{66401C17-0768-172E-CD2E-705D1A758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82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🧐</a:t>
            </a:r>
          </a:p>
        </p:txBody>
      </p:sp>
      <p:pic>
        <p:nvPicPr>
          <p:cNvPr id="15367" name="Image 3">
            <a:extLst>
              <a:ext uri="{FF2B5EF4-FFF2-40B4-BE49-F238E27FC236}">
                <a16:creationId xmlns:a16="http://schemas.microsoft.com/office/drawing/2014/main" id="{FE1A2CE7-8D56-9456-DAD5-BD63BCEF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32000"/>
            <a:ext cx="42132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4662DE-ED5C-0721-BEBA-60A6189E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661988"/>
            <a:ext cx="3609975" cy="831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err="1">
                <a:solidFill>
                  <a:srgbClr val="2E4684"/>
                </a:solidFill>
                <a:ea typeface="+mj-ea"/>
                <a:cs typeface="+mj-cs"/>
              </a:rPr>
              <a:t>ConTEXTE</a:t>
            </a:r>
            <a:endParaRPr lang="fr-FR">
              <a:solidFill>
                <a:srgbClr val="2E4684"/>
              </a:solidFill>
              <a:ea typeface="+mj-ea"/>
              <a:cs typeface="+mj-cs"/>
            </a:endParaRPr>
          </a:p>
        </p:txBody>
      </p:sp>
      <p:sp>
        <p:nvSpPr>
          <p:cNvPr id="5123" name="Espace réservé du contenu 2">
            <a:extLst>
              <a:ext uri="{FF2B5EF4-FFF2-40B4-BE49-F238E27FC236}">
                <a16:creationId xmlns:a16="http://schemas.microsoft.com/office/drawing/2014/main" id="{B1B714E2-6DA4-6E98-D3DD-E832A4D5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350" y="1917700"/>
            <a:ext cx="3449638" cy="4016375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700" b="0"/>
              <a:t>👉 </a:t>
            </a:r>
            <a:r>
              <a:rPr lang="fr-FR" altLang="fr-FR" sz="1700" b="0">
                <a:ea typeface="+mn-ea"/>
                <a:cs typeface="+mn-cs"/>
              </a:rPr>
              <a:t>Campagne dédiée aux soins de bien-être thermal et de prévention santé à consommer à la journée ou en demi-journée à offrir pour Noel et à consommer au printemps 2023</a:t>
            </a:r>
            <a:endParaRPr lang="fr-FR" altLang="fr-FR" sz="1700" b="0"/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700" b="0"/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700" b="0"/>
              <a:t>👉 Thématiques : A la montagne – Patrimoine &amp; nature – Villes &amp; bord de lacs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700" b="0"/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700" b="0"/>
              <a:t>👉 Renvoi vers des offres de chaque station thermale et des offres correspondant aux thématiques </a:t>
            </a:r>
            <a:endParaRPr lang="fr-FR" altLang="fr-FR" sz="1600" b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DAF63E9-A3BC-A7A7-F406-DBBB06F0EDEF}"/>
              </a:ext>
            </a:extLst>
          </p:cNvPr>
          <p:cNvCxnSpPr/>
          <p:nvPr/>
        </p:nvCxnSpPr>
        <p:spPr>
          <a:xfrm>
            <a:off x="1476375" y="16287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Image 7">
            <a:extLst>
              <a:ext uri="{FF2B5EF4-FFF2-40B4-BE49-F238E27FC236}">
                <a16:creationId xmlns:a16="http://schemas.microsoft.com/office/drawing/2014/main" id="{ECC83F32-52EE-5C5A-467B-A3480B2A5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ZoneTexte 8">
            <a:extLst>
              <a:ext uri="{FF2B5EF4-FFF2-40B4-BE49-F238E27FC236}">
                <a16:creationId xmlns:a16="http://schemas.microsoft.com/office/drawing/2014/main" id="{FFEF8879-69DF-F94B-A45B-BBBB8D3C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8255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👩‍⚕</a:t>
            </a:r>
            <a:r>
              <a:rPr lang="fr-FR" altLang="fr-FR" sz="5400" b="0">
                <a:solidFill>
                  <a:srgbClr val="2E4684"/>
                </a:solidFill>
              </a:rPr>
              <a:t> 🌊</a:t>
            </a:r>
            <a:r>
              <a:rPr lang="fr-FR" altLang="fr-FR" sz="5400" b="0"/>
              <a:t> </a:t>
            </a:r>
          </a:p>
        </p:txBody>
      </p:sp>
      <p:pic>
        <p:nvPicPr>
          <p:cNvPr id="5127" name="Image 3" descr="Une image contenant eau, sport, sport aquatique, nageant&#10;&#10;Description générée automatiquement">
            <a:extLst>
              <a:ext uri="{FF2B5EF4-FFF2-40B4-BE49-F238E27FC236}">
                <a16:creationId xmlns:a16="http://schemas.microsoft.com/office/drawing/2014/main" id="{285A42C6-5E1A-4671-159D-E430BA99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17700"/>
            <a:ext cx="314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1655D-01D5-0CB2-BB45-EC4D2DFF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5" y="668338"/>
            <a:ext cx="5137150" cy="831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2E4684"/>
                </a:solidFill>
                <a:ea typeface="+mj-ea"/>
                <a:cs typeface="+mj-cs"/>
              </a:rPr>
              <a:t>Dispositif retenu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9D4E95DB-695D-87D6-EC52-36114D2A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738" y="2565400"/>
            <a:ext cx="3222625" cy="3317875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fr-FR" altLang="fr-FR" sz="2400">
                <a:solidFill>
                  <a:srgbClr val="404040"/>
                </a:solidFill>
              </a:rPr>
              <a:t>Campagnes</a:t>
            </a:r>
            <a:endParaRPr lang="fr-FR" altLang="fr-FR" sz="2400" b="0">
              <a:solidFill>
                <a:srgbClr val="404040"/>
              </a:solidFill>
            </a:endParaRPr>
          </a:p>
          <a:p>
            <a:pPr marL="0" indent="0" eaLnBrk="1" hangingPunct="1"/>
            <a:r>
              <a:rPr lang="fr-FR" altLang="fr-FR" sz="1800" b="0"/>
              <a:t>3 publicités au format carrousel renvoyant sur des offres thématisées des stations thermales </a:t>
            </a:r>
          </a:p>
          <a:p>
            <a:pPr marL="0" indent="0" eaLnBrk="1" hangingPunct="1"/>
            <a:r>
              <a:rPr lang="fr-FR" altLang="fr-FR" sz="2400">
                <a:solidFill>
                  <a:srgbClr val="404040"/>
                </a:solidFill>
              </a:rPr>
              <a:t>Objectifs</a:t>
            </a:r>
          </a:p>
          <a:p>
            <a:pPr marL="0" indent="0" eaLnBrk="1" hangingPunct="1"/>
            <a:r>
              <a:rPr lang="fr-FR" altLang="fr-FR" sz="1800" b="0">
                <a:solidFill>
                  <a:srgbClr val="404040"/>
                </a:solidFill>
              </a:rPr>
              <a:t>Trafic sur les sites des stations thermales </a:t>
            </a:r>
          </a:p>
          <a:p>
            <a:pPr marL="0" indent="0" eaLnBrk="1" hangingPunct="1"/>
            <a:endParaRPr lang="fr-FR" altLang="fr-FR" sz="1800" b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C7C4C2A-B836-B53C-143C-8FB052DD0565}"/>
              </a:ext>
            </a:extLst>
          </p:cNvPr>
          <p:cNvCxnSpPr/>
          <p:nvPr/>
        </p:nvCxnSpPr>
        <p:spPr>
          <a:xfrm>
            <a:off x="1476375" y="16287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Image 7">
            <a:extLst>
              <a:ext uri="{FF2B5EF4-FFF2-40B4-BE49-F238E27FC236}">
                <a16:creationId xmlns:a16="http://schemas.microsoft.com/office/drawing/2014/main" id="{79B837FB-DDF7-347B-C611-00C93BBC7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ZoneTexte 7">
            <a:extLst>
              <a:ext uri="{FF2B5EF4-FFF2-40B4-BE49-F238E27FC236}">
                <a16:creationId xmlns:a16="http://schemas.microsoft.com/office/drawing/2014/main" id="{797F8178-E314-E61F-A284-7C1C3F31C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115888"/>
            <a:ext cx="1150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🎯</a:t>
            </a:r>
          </a:p>
        </p:txBody>
      </p:sp>
      <p:pic>
        <p:nvPicPr>
          <p:cNvPr id="6151" name="Image 3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4949C42C-D6FF-5F42-5ABA-5F84B313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71663"/>
            <a:ext cx="32924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ABE60-3B58-BA5F-6B8A-B237F21E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687388"/>
            <a:ext cx="5137150" cy="831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2E4684"/>
                </a:solidFill>
                <a:ea typeface="+mj-ea"/>
                <a:cs typeface="+mj-cs"/>
              </a:rPr>
              <a:t>ciblage</a:t>
            </a:r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738D29FC-8A01-183F-733A-9654AC298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625" y="1844675"/>
            <a:ext cx="4640263" cy="3948113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fr-FR" altLang="fr-FR" sz="2400">
                <a:solidFill>
                  <a:srgbClr val="404040"/>
                </a:solidFill>
              </a:rPr>
              <a:t>Démographique</a:t>
            </a:r>
          </a:p>
          <a:p>
            <a:pPr marL="0" indent="0" eaLnBrk="1" hangingPunct="1"/>
            <a:r>
              <a:rPr lang="fr-FR" altLang="fr-FR" sz="1500" b="0">
                <a:solidFill>
                  <a:srgbClr val="404040"/>
                </a:solidFill>
              </a:rPr>
              <a:t>Hommes &amp; Femmes âgés entre 30 et 65 ans et plus </a:t>
            </a:r>
          </a:p>
          <a:p>
            <a:pPr marL="0" indent="0" eaLnBrk="1" hangingPunct="1"/>
            <a:r>
              <a:rPr lang="fr-FR" altLang="fr-FR" sz="2400">
                <a:solidFill>
                  <a:srgbClr val="404040"/>
                </a:solidFill>
              </a:rPr>
              <a:t>Zone Géographique</a:t>
            </a:r>
            <a:endParaRPr lang="fr-FR" altLang="fr-FR" sz="2400" b="0">
              <a:solidFill>
                <a:srgbClr val="404040"/>
              </a:solidFill>
            </a:endParaRPr>
          </a:p>
          <a:p>
            <a:pPr marL="0" indent="0" eaLnBrk="1" hangingPunct="1"/>
            <a:r>
              <a:rPr lang="fr-FR" altLang="fr-FR" sz="1500" b="0">
                <a:ea typeface="Times New Roman" panose="02020603050405020304" pitchFamily="18" charset="0"/>
                <a:cs typeface="Calibri" panose="020F0502020204030204" pitchFamily="34" charset="0"/>
              </a:rPr>
              <a:t>France</a:t>
            </a:r>
            <a:endParaRPr lang="fr-FR" altLang="fr-FR" sz="1500" b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/>
            <a:r>
              <a:rPr lang="fr-FR" altLang="fr-FR" sz="2400">
                <a:solidFill>
                  <a:srgbClr val="404040"/>
                </a:solidFill>
              </a:rPr>
              <a:t>Intérêts</a:t>
            </a:r>
          </a:p>
          <a:p>
            <a:pPr marL="0" indent="0" eaLnBrk="1" hangingPunct="1"/>
            <a:r>
              <a:rPr lang="fr-FR" altLang="fr-FR" sz="1500" b="0">
                <a:solidFill>
                  <a:srgbClr val="404040"/>
                </a:solidFill>
              </a:rPr>
              <a:t>Bien-être, massage, hammam, soins de santé, Auvergne, Rhône-Alpes, Auvergne-Rhône-Alpes, piscine, exercice physique, remise en forme physique, santé et bien être, Soins de santé, Magazine, Top Santé, le magazine de la santé, stress, bien-être, burnout, Psychologies Magazine, santé et bien-être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1A6E61A-7FD5-1269-1DD0-C923119EFE12}"/>
              </a:ext>
            </a:extLst>
          </p:cNvPr>
          <p:cNvCxnSpPr/>
          <p:nvPr/>
        </p:nvCxnSpPr>
        <p:spPr>
          <a:xfrm>
            <a:off x="1476375" y="16287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Image 7">
            <a:extLst>
              <a:ext uri="{FF2B5EF4-FFF2-40B4-BE49-F238E27FC236}">
                <a16:creationId xmlns:a16="http://schemas.microsoft.com/office/drawing/2014/main" id="{DD4B3D0B-6531-5F8A-A20F-EA398B1B3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ZoneTexte 8">
            <a:extLst>
              <a:ext uri="{FF2B5EF4-FFF2-40B4-BE49-F238E27FC236}">
                <a16:creationId xmlns:a16="http://schemas.microsoft.com/office/drawing/2014/main" id="{1E3EE363-13FE-6BCA-8FD6-22D7B6A5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115888"/>
            <a:ext cx="1150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🎯</a:t>
            </a:r>
          </a:p>
        </p:txBody>
      </p:sp>
      <p:pic>
        <p:nvPicPr>
          <p:cNvPr id="7175" name="Image 3" descr="Une image contenant eau, sport aquatique, sport, nageant&#10;&#10;Description générée automatiquement">
            <a:extLst>
              <a:ext uri="{FF2B5EF4-FFF2-40B4-BE49-F238E27FC236}">
                <a16:creationId xmlns:a16="http://schemas.microsoft.com/office/drawing/2014/main" id="{BABE088D-7633-25BD-2EFD-8D95FF53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607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7C267-DE2E-25A4-AE69-58ACA6C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3975"/>
            <a:ext cx="74168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2E4684"/>
                </a:solidFill>
                <a:ea typeface="+mj-ea"/>
                <a:cs typeface="+mj-cs"/>
              </a:rPr>
              <a:t>Publicité patrimoine &amp; nature préservée 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0454AF0-CE70-C46B-A703-890DE3D20FFB}"/>
              </a:ext>
            </a:extLst>
          </p:cNvPr>
          <p:cNvCxnSpPr/>
          <p:nvPr/>
        </p:nvCxnSpPr>
        <p:spPr>
          <a:xfrm>
            <a:off x="1763713" y="16033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Image 7">
            <a:extLst>
              <a:ext uri="{FF2B5EF4-FFF2-40B4-BE49-F238E27FC236}">
                <a16:creationId xmlns:a16="http://schemas.microsoft.com/office/drawing/2014/main" id="{8C35824D-4DA5-F06D-2330-62D6487C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ZoneTexte 8">
            <a:extLst>
              <a:ext uri="{FF2B5EF4-FFF2-40B4-BE49-F238E27FC236}">
                <a16:creationId xmlns:a16="http://schemas.microsoft.com/office/drawing/2014/main" id="{919BE85C-45AB-0E3F-0878-6967633D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539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📢</a:t>
            </a:r>
          </a:p>
        </p:txBody>
      </p:sp>
      <p:pic>
        <p:nvPicPr>
          <p:cNvPr id="8198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FC0F1D-CCA5-D30B-2206-2F761E63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94" y="1958855"/>
            <a:ext cx="504348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5D801-BCB3-F56E-9165-4F9815E5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15888"/>
            <a:ext cx="6767512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2E4684"/>
                </a:solidFill>
                <a:ea typeface="+mj-ea"/>
                <a:cs typeface="+mj-cs"/>
              </a:rPr>
              <a:t>Publicité villes &amp; bord de lac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F303FC1-36FA-4C3C-F277-318C2112FF25}"/>
              </a:ext>
            </a:extLst>
          </p:cNvPr>
          <p:cNvCxnSpPr/>
          <p:nvPr/>
        </p:nvCxnSpPr>
        <p:spPr>
          <a:xfrm>
            <a:off x="1763713" y="16033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Image 7">
            <a:extLst>
              <a:ext uri="{FF2B5EF4-FFF2-40B4-BE49-F238E27FC236}">
                <a16:creationId xmlns:a16="http://schemas.microsoft.com/office/drawing/2014/main" id="{C80DCC78-106A-9FC0-8B5B-35EBD8F8D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ZoneTexte 8">
            <a:extLst>
              <a:ext uri="{FF2B5EF4-FFF2-40B4-BE49-F238E27FC236}">
                <a16:creationId xmlns:a16="http://schemas.microsoft.com/office/drawing/2014/main" id="{44533BEB-6CC6-5AF6-1DEE-02EEFC4EF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539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📢</a:t>
            </a:r>
          </a:p>
        </p:txBody>
      </p:sp>
      <p:pic>
        <p:nvPicPr>
          <p:cNvPr id="9222" name="Image 5">
            <a:extLst>
              <a:ext uri="{FF2B5EF4-FFF2-40B4-BE49-F238E27FC236}">
                <a16:creationId xmlns:a16="http://schemas.microsoft.com/office/drawing/2014/main" id="{129D6009-C56D-D72C-776D-5C042581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735138"/>
            <a:ext cx="5094288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35876-4678-C452-C7F2-2E4535AC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3975"/>
            <a:ext cx="74168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2E4684"/>
                </a:solidFill>
                <a:ea typeface="+mj-ea"/>
                <a:cs typeface="+mj-cs"/>
              </a:rPr>
              <a:t>Publicité a la montagne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5958872-11D4-C568-48F2-C5F42474C549}"/>
              </a:ext>
            </a:extLst>
          </p:cNvPr>
          <p:cNvCxnSpPr/>
          <p:nvPr/>
        </p:nvCxnSpPr>
        <p:spPr>
          <a:xfrm>
            <a:off x="1763713" y="16033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Image 7">
            <a:extLst>
              <a:ext uri="{FF2B5EF4-FFF2-40B4-BE49-F238E27FC236}">
                <a16:creationId xmlns:a16="http://schemas.microsoft.com/office/drawing/2014/main" id="{74308745-C924-9FC3-1050-74D73C39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ZoneTexte 8">
            <a:extLst>
              <a:ext uri="{FF2B5EF4-FFF2-40B4-BE49-F238E27FC236}">
                <a16:creationId xmlns:a16="http://schemas.microsoft.com/office/drawing/2014/main" id="{F5BF8A69-AC88-460C-3248-9BCAA7845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539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📢</a:t>
            </a:r>
          </a:p>
        </p:txBody>
      </p:sp>
      <p:pic>
        <p:nvPicPr>
          <p:cNvPr id="10246" name="Image 5">
            <a:extLst>
              <a:ext uri="{FF2B5EF4-FFF2-40B4-BE49-F238E27FC236}">
                <a16:creationId xmlns:a16="http://schemas.microsoft.com/office/drawing/2014/main" id="{6D20CB81-2914-530D-3055-059DB921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71650"/>
            <a:ext cx="5181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AC306-930B-C8AE-7AC3-E30B8F76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576263"/>
            <a:ext cx="6624638" cy="831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2E4684"/>
                </a:solidFill>
                <a:ea typeface="+mj-ea"/>
                <a:cs typeface="+mj-cs"/>
              </a:rPr>
              <a:t>Résultats patrimoine &amp; nature préservée 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CFC1218-94D4-6C2E-52F4-EEB2A906FD9B}"/>
              </a:ext>
            </a:extLst>
          </p:cNvPr>
          <p:cNvCxnSpPr/>
          <p:nvPr/>
        </p:nvCxnSpPr>
        <p:spPr>
          <a:xfrm>
            <a:off x="1476375" y="16287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Image 7">
            <a:extLst>
              <a:ext uri="{FF2B5EF4-FFF2-40B4-BE49-F238E27FC236}">
                <a16:creationId xmlns:a16="http://schemas.microsoft.com/office/drawing/2014/main" id="{60C062F8-4BD5-A6E3-E3A7-83A7F95C6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861AEAC5-E430-A89F-A6D8-70C9A70781A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572000" y="2276475"/>
            <a:ext cx="4230688" cy="3644900"/>
          </a:xfr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Nombre d’</a:t>
            </a:r>
            <a:r>
              <a:rPr lang="fr-FR" altLang="ja-JP" sz="1400">
                <a:solidFill>
                  <a:srgbClr val="404040"/>
                </a:solidFill>
              </a:rPr>
              <a:t>impressions : </a:t>
            </a:r>
            <a:r>
              <a:rPr lang="fr-FR" altLang="ja-JP" sz="1800" u="sng">
                <a:solidFill>
                  <a:srgbClr val="2E4684"/>
                </a:solidFill>
              </a:rPr>
              <a:t>807 052</a:t>
            </a: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r>
              <a:rPr lang="fr-FR" altLang="fr-FR" sz="1400"/>
              <a:t>👉</a:t>
            </a:r>
            <a:r>
              <a:rPr lang="fr-FR" altLang="fr-FR" sz="1800">
                <a:solidFill>
                  <a:srgbClr val="2E4684"/>
                </a:solidFill>
              </a:rPr>
              <a:t> </a:t>
            </a:r>
            <a:r>
              <a:rPr lang="fr-FR" altLang="fr-FR" sz="1400"/>
              <a:t>CPC : </a:t>
            </a:r>
            <a:r>
              <a:rPr lang="fr-FR" altLang="ja-JP" sz="1800" u="sng">
                <a:solidFill>
                  <a:srgbClr val="2E4684"/>
                </a:solidFill>
              </a:rPr>
              <a:t>0,07</a:t>
            </a:r>
            <a:r>
              <a:rPr lang="fr-FR" altLang="fr-FR" sz="1800" u="sng">
                <a:solidFill>
                  <a:srgbClr val="2E4684"/>
                </a:solidFill>
              </a:rPr>
              <a:t> €</a:t>
            </a:r>
          </a:p>
          <a:p>
            <a:pPr marL="0" indent="0" eaLnBrk="1" hangingPunct="1">
              <a:defRPr/>
            </a:pPr>
            <a:endParaRPr lang="fr-FR" altLang="fr-FR" sz="1800"/>
          </a:p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Clics sur le lien : </a:t>
            </a:r>
            <a:r>
              <a:rPr lang="fr-FR" altLang="ja-JP" sz="1800" u="sng">
                <a:solidFill>
                  <a:srgbClr val="2E4684"/>
                </a:solidFill>
              </a:rPr>
              <a:t>15 624</a:t>
            </a: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Interactions avec la publication : </a:t>
            </a:r>
            <a:r>
              <a:rPr lang="fr-FR" altLang="ja-JP" sz="1800" u="sng">
                <a:solidFill>
                  <a:srgbClr val="2E4684"/>
                </a:solidFill>
              </a:rPr>
              <a:t>19 312</a:t>
            </a:r>
            <a:endParaRPr lang="fr-FR" altLang="fr-FR" sz="1800" u="sng">
              <a:solidFill>
                <a:srgbClr val="2E468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</p:txBody>
      </p:sp>
      <p:sp>
        <p:nvSpPr>
          <p:cNvPr id="11270" name="ZoneTexte 12">
            <a:extLst>
              <a:ext uri="{FF2B5EF4-FFF2-40B4-BE49-F238E27FC236}">
                <a16:creationId xmlns:a16="http://schemas.microsoft.com/office/drawing/2014/main" id="{B375A61B-5E83-7E05-3D54-6C123E3CB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82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🧐</a:t>
            </a:r>
          </a:p>
        </p:txBody>
      </p:sp>
      <p:pic>
        <p:nvPicPr>
          <p:cNvPr id="11271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0BC0E6-0F44-E2D6-9BE4-B3149AD36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51063"/>
            <a:ext cx="410686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50B79-0709-F724-F186-B012214B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576263"/>
            <a:ext cx="6624638" cy="831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2E4684"/>
                </a:solidFill>
                <a:ea typeface="+mj-ea"/>
                <a:cs typeface="+mj-cs"/>
              </a:rPr>
              <a:t>Résultats villes &amp; bord de lac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F0688EB-08AD-C65C-51E9-465F3E45B741}"/>
              </a:ext>
            </a:extLst>
          </p:cNvPr>
          <p:cNvCxnSpPr/>
          <p:nvPr/>
        </p:nvCxnSpPr>
        <p:spPr>
          <a:xfrm>
            <a:off x="1476375" y="1628775"/>
            <a:ext cx="5432425" cy="0"/>
          </a:xfrm>
          <a:prstGeom prst="line">
            <a:avLst/>
          </a:prstGeom>
          <a:ln>
            <a:solidFill>
              <a:srgbClr val="2E4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Image 7">
            <a:extLst>
              <a:ext uri="{FF2B5EF4-FFF2-40B4-BE49-F238E27FC236}">
                <a16:creationId xmlns:a16="http://schemas.microsoft.com/office/drawing/2014/main" id="{9C61DBF2-CBF5-FD6F-8E4D-4C0E814CA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0429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DE3D95F0-BC69-DFEC-3A97-DBB9B03687B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572000" y="2276475"/>
            <a:ext cx="4230688" cy="3644900"/>
          </a:xfr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Nombre d’</a:t>
            </a:r>
            <a:r>
              <a:rPr lang="fr-FR" altLang="ja-JP" sz="1400">
                <a:solidFill>
                  <a:srgbClr val="404040"/>
                </a:solidFill>
              </a:rPr>
              <a:t>impressions : </a:t>
            </a:r>
            <a:r>
              <a:rPr lang="fr-FR" altLang="ja-JP" sz="1800" u="sng">
                <a:solidFill>
                  <a:srgbClr val="2E4684"/>
                </a:solidFill>
              </a:rPr>
              <a:t>766 884</a:t>
            </a: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r>
              <a:rPr lang="fr-FR" altLang="fr-FR" sz="1400"/>
              <a:t>👉</a:t>
            </a:r>
            <a:r>
              <a:rPr lang="fr-FR" altLang="fr-FR" sz="1800">
                <a:solidFill>
                  <a:srgbClr val="2E4684"/>
                </a:solidFill>
              </a:rPr>
              <a:t> </a:t>
            </a:r>
            <a:r>
              <a:rPr lang="fr-FR" altLang="fr-FR" sz="1400"/>
              <a:t>CPC : </a:t>
            </a:r>
            <a:r>
              <a:rPr lang="fr-FR" altLang="ja-JP" sz="1800" u="sng">
                <a:solidFill>
                  <a:srgbClr val="2E4684"/>
                </a:solidFill>
              </a:rPr>
              <a:t>0,10</a:t>
            </a:r>
            <a:r>
              <a:rPr lang="fr-FR" altLang="fr-FR" sz="1800" u="sng">
                <a:solidFill>
                  <a:srgbClr val="2E4684"/>
                </a:solidFill>
              </a:rPr>
              <a:t> €</a:t>
            </a:r>
          </a:p>
          <a:p>
            <a:pPr marL="0" indent="0" eaLnBrk="1" hangingPunct="1">
              <a:defRPr/>
            </a:pPr>
            <a:endParaRPr lang="fr-FR" altLang="fr-FR" sz="1800"/>
          </a:p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Clics sur le lien : </a:t>
            </a:r>
            <a:r>
              <a:rPr lang="fr-FR" altLang="ja-JP" sz="1800" u="sng">
                <a:solidFill>
                  <a:srgbClr val="2E4684"/>
                </a:solidFill>
              </a:rPr>
              <a:t>13 778</a:t>
            </a: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r>
              <a:rPr lang="fr-FR" altLang="fr-FR" sz="1400">
                <a:solidFill>
                  <a:srgbClr val="404040"/>
                </a:solidFill>
              </a:rPr>
              <a:t>👉 Interactions avec la publication : </a:t>
            </a:r>
            <a:r>
              <a:rPr lang="fr-FR" altLang="ja-JP" sz="1800" u="sng">
                <a:solidFill>
                  <a:srgbClr val="2E4684"/>
                </a:solidFill>
              </a:rPr>
              <a:t>13 977</a:t>
            </a:r>
            <a:endParaRPr lang="fr-FR" altLang="fr-FR" sz="1800" u="sng">
              <a:solidFill>
                <a:srgbClr val="2E468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fr-FR" altLang="fr-FR" sz="1800" u="sng">
              <a:solidFill>
                <a:srgbClr val="2E4684"/>
              </a:solidFill>
            </a:endParaRPr>
          </a:p>
          <a:p>
            <a:pPr marL="0" indent="0" eaLnBrk="1" hangingPunct="1">
              <a:defRPr/>
            </a:pPr>
            <a:endParaRPr lang="fr-FR" altLang="fr-FR" sz="1800" u="sng">
              <a:solidFill>
                <a:srgbClr val="2E4684"/>
              </a:solidFill>
            </a:endParaRPr>
          </a:p>
        </p:txBody>
      </p:sp>
      <p:sp>
        <p:nvSpPr>
          <p:cNvPr id="12294" name="ZoneTexte 12">
            <a:extLst>
              <a:ext uri="{FF2B5EF4-FFF2-40B4-BE49-F238E27FC236}">
                <a16:creationId xmlns:a16="http://schemas.microsoft.com/office/drawing/2014/main" id="{16BB2113-E759-20DA-E44A-D30B4018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82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5400" b="0"/>
              <a:t>🧐</a:t>
            </a:r>
          </a:p>
        </p:txBody>
      </p:sp>
      <p:pic>
        <p:nvPicPr>
          <p:cNvPr id="12295" name="Image 2">
            <a:extLst>
              <a:ext uri="{FF2B5EF4-FFF2-40B4-BE49-F238E27FC236}">
                <a16:creationId xmlns:a16="http://schemas.microsoft.com/office/drawing/2014/main" id="{45EE65CF-C803-59D6-01B1-A3CBA173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219325"/>
            <a:ext cx="423545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Personnalisée 6">
      <a:dk1>
        <a:srgbClr val="000000"/>
      </a:dk1>
      <a:lt1>
        <a:srgbClr val="FFFFFF"/>
      </a:lt1>
      <a:dk2>
        <a:srgbClr val="2E4586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4628473F79474297DD3833F10E12C3" ma:contentTypeVersion="16" ma:contentTypeDescription="Crée un document." ma:contentTypeScope="" ma:versionID="025b3b713dba4fd3f3d43b419b6f62d2">
  <xsd:schema xmlns:xsd="http://www.w3.org/2001/XMLSchema" xmlns:xs="http://www.w3.org/2001/XMLSchema" xmlns:p="http://schemas.microsoft.com/office/2006/metadata/properties" xmlns:ns2="578ae53b-c71b-4467-ab72-d0375fa03373" xmlns:ns3="c384a22b-6a41-4d79-9109-cb9706bbfa0e" targetNamespace="http://schemas.microsoft.com/office/2006/metadata/properties" ma:root="true" ma:fieldsID="d7c14837f3af8ac5c8d9c9fda79d0216" ns2:_="" ns3:_="">
    <xsd:import namespace="578ae53b-c71b-4467-ab72-d0375fa03373"/>
    <xsd:import namespace="c384a22b-6a41-4d79-9109-cb9706bbfa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ae53b-c71b-4467-ab72-d0375fa03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560baf8d-f19f-4ef4-a24d-caa2d0ded6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4a22b-6a41-4d79-9109-cb9706bbfa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399cc9-5881-41ae-8cca-4665122df8a9}" ma:internalName="TaxCatchAll" ma:showField="CatchAllData" ma:web="c384a22b-6a41-4d79-9109-cb9706bbf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CCF3A3-F664-42F9-9003-C9CFA1C64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3AC851-3676-4344-9CE5-DFE3493C7082}">
  <ds:schemaRefs>
    <ds:schemaRef ds:uri="578ae53b-c71b-4467-ab72-d0375fa03373"/>
    <ds:schemaRef ds:uri="c384a22b-6a41-4d79-9109-cb9706bbfa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Application>Microsoft Office PowerPoint</Application>
  <PresentationFormat>On-screen Show (4:3)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Essentiel</vt:lpstr>
      <vt:lpstr>CAMPAGNE  FACEBOOK THERMALISME 2022 🌊 NOEL 2022  </vt:lpstr>
      <vt:lpstr>ConTEXTE</vt:lpstr>
      <vt:lpstr>Dispositif retenu</vt:lpstr>
      <vt:lpstr>ciblage</vt:lpstr>
      <vt:lpstr>Publicité patrimoine &amp; nature préservée </vt:lpstr>
      <vt:lpstr>Publicité villes &amp; bord de lac</vt:lpstr>
      <vt:lpstr>Publicité a la montagne</vt:lpstr>
      <vt:lpstr>Résultats patrimoine &amp; nature préservée </vt:lpstr>
      <vt:lpstr>Résultats villes &amp; bord de lac</vt:lpstr>
      <vt:lpstr>Résultats a la montagne</vt:lpstr>
      <vt:lpstr>Résultats globaux</vt:lpstr>
      <vt:lpstr>Résultats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CRDTA</dc:creator>
  <cp:revision>1</cp:revision>
  <dcterms:created xsi:type="dcterms:W3CDTF">2015-09-15T15:10:44Z</dcterms:created>
  <dcterms:modified xsi:type="dcterms:W3CDTF">2023-03-14T10:23:18Z</dcterms:modified>
</cp:coreProperties>
</file>