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2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12935A-98A3-4F35-9E5B-915C1D3A126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8C1F677-156D-40CF-966E-1EAEEDF1F30D}">
      <dgm:prSet phldrT="[Texte]" custT="1"/>
      <dgm:spPr>
        <a:xfrm>
          <a:off x="2544" y="0"/>
          <a:ext cx="1481435" cy="520700"/>
        </a:xfrm>
        <a:solidFill>
          <a:srgbClr val="FCDDA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fr-FR" sz="12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Concertation</a:t>
          </a:r>
        </a:p>
        <a:p>
          <a:pPr algn="ctr"/>
          <a:r>
            <a:rPr lang="fr-FR" sz="12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programmation</a:t>
          </a:r>
          <a:r>
            <a:rPr lang="fr-FR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algn="ctr"/>
          <a:r>
            <a:rPr lang="fr-FR" sz="11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(3 mois)</a:t>
          </a:r>
        </a:p>
      </dgm:t>
    </dgm:pt>
    <dgm:pt modelId="{45E8650A-35A7-4438-93DB-2ACAEAEDDAC8}" type="parTrans" cxnId="{04C6BEA2-3DF7-4E41-8E12-EE67689F774D}">
      <dgm:prSet/>
      <dgm:spPr/>
      <dgm:t>
        <a:bodyPr/>
        <a:lstStyle/>
        <a:p>
          <a:pPr algn="ctr"/>
          <a:endParaRPr lang="fr-FR" sz="2400"/>
        </a:p>
      </dgm:t>
    </dgm:pt>
    <dgm:pt modelId="{4F86F173-C24F-458C-A28B-7C5A22AA8C52}" type="sibTrans" cxnId="{04C6BEA2-3DF7-4E41-8E12-EE67689F774D}">
      <dgm:prSet/>
      <dgm:spPr/>
      <dgm:t>
        <a:bodyPr/>
        <a:lstStyle/>
        <a:p>
          <a:pPr algn="ctr"/>
          <a:endParaRPr lang="fr-FR" sz="2400"/>
        </a:p>
      </dgm:t>
    </dgm:pt>
    <dgm:pt modelId="{A38A3E4D-62B1-4824-98EE-5CCAF46F8B36}">
      <dgm:prSet phldrT="[Texte]" custT="1"/>
      <dgm:spPr>
        <a:xfrm>
          <a:off x="1335836" y="0"/>
          <a:ext cx="1481435" cy="520700"/>
        </a:xfr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fr-FR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Etudes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(6 à 12 mois)</a:t>
          </a:r>
        </a:p>
      </dgm:t>
    </dgm:pt>
    <dgm:pt modelId="{18559736-4DCC-4C35-8354-3F7FAAA1465C}" type="parTrans" cxnId="{D90DFBA7-2AAA-4C45-B942-FC6FFE0CA381}">
      <dgm:prSet/>
      <dgm:spPr/>
      <dgm:t>
        <a:bodyPr/>
        <a:lstStyle/>
        <a:p>
          <a:pPr algn="ctr"/>
          <a:endParaRPr lang="fr-FR" sz="2400"/>
        </a:p>
      </dgm:t>
    </dgm:pt>
    <dgm:pt modelId="{243D65B8-454B-4AC7-A099-91B078ED80F3}" type="sibTrans" cxnId="{D90DFBA7-2AAA-4C45-B942-FC6FFE0CA381}">
      <dgm:prSet/>
      <dgm:spPr/>
      <dgm:t>
        <a:bodyPr/>
        <a:lstStyle/>
        <a:p>
          <a:pPr algn="ctr"/>
          <a:endParaRPr lang="fr-FR" sz="2400"/>
        </a:p>
      </dgm:t>
    </dgm:pt>
    <dgm:pt modelId="{37A02A34-35A2-4EED-B021-20F29A54C0FE}">
      <dgm:prSet phldrT="[Texte]" custT="1"/>
      <dgm:spPr>
        <a:xfrm>
          <a:off x="2669128" y="0"/>
          <a:ext cx="1481435" cy="520700"/>
        </a:xfrm>
        <a:solidFill>
          <a:schemeClr val="bg1">
            <a:lumMod val="8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fr-FR" sz="12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Travaux</a:t>
          </a:r>
          <a:r>
            <a:rPr lang="fr-FR" sz="1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  </a:t>
          </a:r>
          <a:r>
            <a:rPr lang="fr-FR" sz="11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(2 à 3 mois)</a:t>
          </a:r>
        </a:p>
      </dgm:t>
    </dgm:pt>
    <dgm:pt modelId="{E8E6EDBA-F9AF-40D5-A469-92F54AC247E4}" type="parTrans" cxnId="{FB553029-D6B6-4FCC-A63E-18598E0F2C08}">
      <dgm:prSet/>
      <dgm:spPr/>
      <dgm:t>
        <a:bodyPr/>
        <a:lstStyle/>
        <a:p>
          <a:pPr algn="ctr"/>
          <a:endParaRPr lang="fr-FR" sz="2400"/>
        </a:p>
      </dgm:t>
    </dgm:pt>
    <dgm:pt modelId="{DA3B5413-4859-4B5B-9A04-91C7973E0CD8}" type="sibTrans" cxnId="{FB553029-D6B6-4FCC-A63E-18598E0F2C08}">
      <dgm:prSet/>
      <dgm:spPr/>
      <dgm:t>
        <a:bodyPr/>
        <a:lstStyle/>
        <a:p>
          <a:pPr algn="ctr"/>
          <a:endParaRPr lang="fr-FR" sz="2400"/>
        </a:p>
      </dgm:t>
    </dgm:pt>
    <dgm:pt modelId="{354E3302-EC64-4D95-92CE-1E5E01149401}">
      <dgm:prSet phldrT="[Texte]" custT="1"/>
      <dgm:spPr>
        <a:xfrm>
          <a:off x="4002419" y="0"/>
          <a:ext cx="1481435" cy="520700"/>
        </a:xfrm>
        <a:solidFill>
          <a:schemeClr val="accent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vert="vert270"/>
        <a:lstStyle/>
        <a:p>
          <a:pPr algn="ctr"/>
          <a:r>
            <a:rPr lang="fr-FR" sz="11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Plantations</a:t>
          </a:r>
          <a:r>
            <a:rPr lang="fr-FR" sz="14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FR" sz="11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(1 mois)</a:t>
          </a:r>
        </a:p>
      </dgm:t>
    </dgm:pt>
    <dgm:pt modelId="{0E217A0C-17A5-4E8E-8C44-C5FE85837005}" type="parTrans" cxnId="{78CD2EEB-8B84-4E44-9F65-F96F60CFFF59}">
      <dgm:prSet/>
      <dgm:spPr/>
      <dgm:t>
        <a:bodyPr/>
        <a:lstStyle/>
        <a:p>
          <a:pPr algn="ctr"/>
          <a:endParaRPr lang="fr-FR" sz="2400"/>
        </a:p>
      </dgm:t>
    </dgm:pt>
    <dgm:pt modelId="{120148EA-C974-46A8-B810-15E3351BBA1A}" type="sibTrans" cxnId="{78CD2EEB-8B84-4E44-9F65-F96F60CFFF59}">
      <dgm:prSet/>
      <dgm:spPr/>
      <dgm:t>
        <a:bodyPr/>
        <a:lstStyle/>
        <a:p>
          <a:pPr algn="ctr"/>
          <a:endParaRPr lang="fr-FR" sz="2400"/>
        </a:p>
      </dgm:t>
    </dgm:pt>
    <dgm:pt modelId="{57F1FBE9-4C3E-450D-8EF2-21A113AC0A53}">
      <dgm:prSet phldrT="[Texte]"/>
      <dgm:spPr>
        <a:xfrm>
          <a:off x="4002419" y="0"/>
          <a:ext cx="1481435" cy="520700"/>
        </a:xfrm>
        <a:solidFill>
          <a:schemeClr val="bg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vert="horz"/>
        <a:lstStyle/>
        <a:p>
          <a:pPr algn="ctr"/>
          <a:r>
            <a:rPr lang="fr-FR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Evaluation</a:t>
          </a:r>
          <a:endParaRPr lang="fr-FR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8BE9CCC-36C5-49A5-ABCC-1FD212716536}" type="parTrans" cxnId="{AB08729E-9B45-43F5-86B3-53090FDB9AB3}">
      <dgm:prSet/>
      <dgm:spPr/>
      <dgm:t>
        <a:bodyPr/>
        <a:lstStyle/>
        <a:p>
          <a:endParaRPr lang="fr-FR"/>
        </a:p>
      </dgm:t>
    </dgm:pt>
    <dgm:pt modelId="{20A25F51-CCEF-44AA-A32B-8F3C07CFFC78}" type="sibTrans" cxnId="{AB08729E-9B45-43F5-86B3-53090FDB9AB3}">
      <dgm:prSet/>
      <dgm:spPr/>
      <dgm:t>
        <a:bodyPr/>
        <a:lstStyle/>
        <a:p>
          <a:endParaRPr lang="fr-FR"/>
        </a:p>
      </dgm:t>
    </dgm:pt>
    <dgm:pt modelId="{37D6B988-9C81-412A-8CD8-A93E4E4A61AB}" type="pres">
      <dgm:prSet presAssocID="{8F12935A-98A3-4F35-9E5B-915C1D3A1269}" presName="Name0" presStyleCnt="0">
        <dgm:presLayoutVars>
          <dgm:dir/>
          <dgm:animLvl val="lvl"/>
          <dgm:resizeHandles val="exact"/>
        </dgm:presLayoutVars>
      </dgm:prSet>
      <dgm:spPr/>
    </dgm:pt>
    <dgm:pt modelId="{E49AC237-A69B-4ED4-AD17-12706FC7F7A0}" type="pres">
      <dgm:prSet presAssocID="{A8C1F677-156D-40CF-966E-1EAEEDF1F30D}" presName="parTxOnly" presStyleLbl="node1" presStyleIdx="0" presStyleCnt="5" custScaleX="10184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DF3DE3CD-9D94-4410-9169-78B0EDF5B742}" type="pres">
      <dgm:prSet presAssocID="{4F86F173-C24F-458C-A28B-7C5A22AA8C52}" presName="parTxOnlySpace" presStyleCnt="0"/>
      <dgm:spPr/>
    </dgm:pt>
    <dgm:pt modelId="{3CC67796-061E-4293-B1C8-F656D847E78A}" type="pres">
      <dgm:prSet presAssocID="{A38A3E4D-62B1-4824-98EE-5CCAF46F8B36}" presName="parTxOnly" presStyleLbl="node1" presStyleIdx="1" presStyleCnt="5" custScaleX="155832" custLinFactNeighborX="-2474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EF13F404-FD21-402C-BCA8-D484F22F9890}" type="pres">
      <dgm:prSet presAssocID="{243D65B8-454B-4AC7-A099-91B078ED80F3}" presName="parTxOnlySpace" presStyleCnt="0"/>
      <dgm:spPr/>
    </dgm:pt>
    <dgm:pt modelId="{4BDB86ED-2D5A-458C-AC13-597926EA2539}" type="pres">
      <dgm:prSet presAssocID="{37A02A34-35A2-4EED-B021-20F29A54C0FE}" presName="parTxOnly" presStyleLbl="node1" presStyleIdx="2" presStyleCnt="5" custScaleX="83141" custLinFactNeighborX="-5294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F420BE32-D5E1-41F2-B1A7-A0FBDA45ACDC}" type="pres">
      <dgm:prSet presAssocID="{DA3B5413-4859-4B5B-9A04-91C7973E0CD8}" presName="parTxOnlySpace" presStyleCnt="0"/>
      <dgm:spPr/>
    </dgm:pt>
    <dgm:pt modelId="{2F17060F-3C98-4BD2-8A35-3B56435F8324}" type="pres">
      <dgm:prSet presAssocID="{354E3302-EC64-4D95-92CE-1E5E01149401}" presName="parTxOnly" presStyleLbl="node1" presStyleIdx="3" presStyleCnt="5" custScaleX="70990" custLinFactNeighborX="-9480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43C0C7E5-A50C-42B9-84AA-484D05985B48}" type="pres">
      <dgm:prSet presAssocID="{120148EA-C974-46A8-B810-15E3351BBA1A}" presName="parTxOnlySpace" presStyleCnt="0"/>
      <dgm:spPr/>
    </dgm:pt>
    <dgm:pt modelId="{DEBC234B-0FA7-4AAC-8FDE-5E63284D9440}" type="pres">
      <dgm:prSet presAssocID="{57F1FBE9-4C3E-450D-8EF2-21A113AC0A53}" presName="parTxOnly" presStyleLbl="node1" presStyleIdx="4" presStyleCnt="5" custScaleX="88358" custLinFactNeighborX="-9480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42A94804-B5FF-414A-AEEE-9A21DCFF717A}" type="presOf" srcId="{354E3302-EC64-4D95-92CE-1E5E01149401}" destId="{2F17060F-3C98-4BD2-8A35-3B56435F8324}" srcOrd="0" destOrd="0" presId="urn:microsoft.com/office/officeart/2005/8/layout/chevron1"/>
    <dgm:cxn modelId="{FB553029-D6B6-4FCC-A63E-18598E0F2C08}" srcId="{8F12935A-98A3-4F35-9E5B-915C1D3A1269}" destId="{37A02A34-35A2-4EED-B021-20F29A54C0FE}" srcOrd="2" destOrd="0" parTransId="{E8E6EDBA-F9AF-40D5-A469-92F54AC247E4}" sibTransId="{DA3B5413-4859-4B5B-9A04-91C7973E0CD8}"/>
    <dgm:cxn modelId="{A3D73440-B651-4156-86D2-3E78A7B05A34}" type="presOf" srcId="{37A02A34-35A2-4EED-B021-20F29A54C0FE}" destId="{4BDB86ED-2D5A-458C-AC13-597926EA2539}" srcOrd="0" destOrd="0" presId="urn:microsoft.com/office/officeart/2005/8/layout/chevron1"/>
    <dgm:cxn modelId="{D1444B8F-4C13-41EF-B74C-877AA3CC5537}" type="presOf" srcId="{8F12935A-98A3-4F35-9E5B-915C1D3A1269}" destId="{37D6B988-9C81-412A-8CD8-A93E4E4A61AB}" srcOrd="0" destOrd="0" presId="urn:microsoft.com/office/officeart/2005/8/layout/chevron1"/>
    <dgm:cxn modelId="{B576BA9A-81D9-49C6-BE3A-0DB326D4ADB6}" type="presOf" srcId="{A38A3E4D-62B1-4824-98EE-5CCAF46F8B36}" destId="{3CC67796-061E-4293-B1C8-F656D847E78A}" srcOrd="0" destOrd="0" presId="urn:microsoft.com/office/officeart/2005/8/layout/chevron1"/>
    <dgm:cxn modelId="{AB08729E-9B45-43F5-86B3-53090FDB9AB3}" srcId="{8F12935A-98A3-4F35-9E5B-915C1D3A1269}" destId="{57F1FBE9-4C3E-450D-8EF2-21A113AC0A53}" srcOrd="4" destOrd="0" parTransId="{48BE9CCC-36C5-49A5-ABCC-1FD212716536}" sibTransId="{20A25F51-CCEF-44AA-A32B-8F3C07CFFC78}"/>
    <dgm:cxn modelId="{04C6BEA2-3DF7-4E41-8E12-EE67689F774D}" srcId="{8F12935A-98A3-4F35-9E5B-915C1D3A1269}" destId="{A8C1F677-156D-40CF-966E-1EAEEDF1F30D}" srcOrd="0" destOrd="0" parTransId="{45E8650A-35A7-4438-93DB-2ACAEAEDDAC8}" sibTransId="{4F86F173-C24F-458C-A28B-7C5A22AA8C52}"/>
    <dgm:cxn modelId="{D90DFBA7-2AAA-4C45-B942-FC6FFE0CA381}" srcId="{8F12935A-98A3-4F35-9E5B-915C1D3A1269}" destId="{A38A3E4D-62B1-4824-98EE-5CCAF46F8B36}" srcOrd="1" destOrd="0" parTransId="{18559736-4DCC-4C35-8354-3F7FAAA1465C}" sibTransId="{243D65B8-454B-4AC7-A099-91B078ED80F3}"/>
    <dgm:cxn modelId="{62CC16C7-DA21-4979-89A5-0BF12F674F72}" type="presOf" srcId="{57F1FBE9-4C3E-450D-8EF2-21A113AC0A53}" destId="{DEBC234B-0FA7-4AAC-8FDE-5E63284D9440}" srcOrd="0" destOrd="0" presId="urn:microsoft.com/office/officeart/2005/8/layout/chevron1"/>
    <dgm:cxn modelId="{78CD2EEB-8B84-4E44-9F65-F96F60CFFF59}" srcId="{8F12935A-98A3-4F35-9E5B-915C1D3A1269}" destId="{354E3302-EC64-4D95-92CE-1E5E01149401}" srcOrd="3" destOrd="0" parTransId="{0E217A0C-17A5-4E8E-8C44-C5FE85837005}" sibTransId="{120148EA-C974-46A8-B810-15E3351BBA1A}"/>
    <dgm:cxn modelId="{45DF30FC-5B83-4404-9F35-64899F0648BE}" type="presOf" srcId="{A8C1F677-156D-40CF-966E-1EAEEDF1F30D}" destId="{E49AC237-A69B-4ED4-AD17-12706FC7F7A0}" srcOrd="0" destOrd="0" presId="urn:microsoft.com/office/officeart/2005/8/layout/chevron1"/>
    <dgm:cxn modelId="{4C176F35-C6F6-4897-9DF1-8EBFBDE6837A}" type="presParOf" srcId="{37D6B988-9C81-412A-8CD8-A93E4E4A61AB}" destId="{E49AC237-A69B-4ED4-AD17-12706FC7F7A0}" srcOrd="0" destOrd="0" presId="urn:microsoft.com/office/officeart/2005/8/layout/chevron1"/>
    <dgm:cxn modelId="{066817B0-6F43-4AE8-A153-BF992B85E1FA}" type="presParOf" srcId="{37D6B988-9C81-412A-8CD8-A93E4E4A61AB}" destId="{DF3DE3CD-9D94-4410-9169-78B0EDF5B742}" srcOrd="1" destOrd="0" presId="urn:microsoft.com/office/officeart/2005/8/layout/chevron1"/>
    <dgm:cxn modelId="{20BD8A8B-9060-46A4-8105-862B92F59943}" type="presParOf" srcId="{37D6B988-9C81-412A-8CD8-A93E4E4A61AB}" destId="{3CC67796-061E-4293-B1C8-F656D847E78A}" srcOrd="2" destOrd="0" presId="urn:microsoft.com/office/officeart/2005/8/layout/chevron1"/>
    <dgm:cxn modelId="{4B7DC118-902D-4B90-973A-82DF66E3F9C2}" type="presParOf" srcId="{37D6B988-9C81-412A-8CD8-A93E4E4A61AB}" destId="{EF13F404-FD21-402C-BCA8-D484F22F9890}" srcOrd="3" destOrd="0" presId="urn:microsoft.com/office/officeart/2005/8/layout/chevron1"/>
    <dgm:cxn modelId="{9B0DA884-BD36-4335-9850-32904E518A53}" type="presParOf" srcId="{37D6B988-9C81-412A-8CD8-A93E4E4A61AB}" destId="{4BDB86ED-2D5A-458C-AC13-597926EA2539}" srcOrd="4" destOrd="0" presId="urn:microsoft.com/office/officeart/2005/8/layout/chevron1"/>
    <dgm:cxn modelId="{6AB768B9-3777-488C-853F-909984CC77E9}" type="presParOf" srcId="{37D6B988-9C81-412A-8CD8-A93E4E4A61AB}" destId="{F420BE32-D5E1-41F2-B1A7-A0FBDA45ACDC}" srcOrd="5" destOrd="0" presId="urn:microsoft.com/office/officeart/2005/8/layout/chevron1"/>
    <dgm:cxn modelId="{DB85023B-81FC-4976-BC17-FF03AF9E4A2B}" type="presParOf" srcId="{37D6B988-9C81-412A-8CD8-A93E4E4A61AB}" destId="{2F17060F-3C98-4BD2-8A35-3B56435F8324}" srcOrd="6" destOrd="0" presId="urn:microsoft.com/office/officeart/2005/8/layout/chevron1"/>
    <dgm:cxn modelId="{0E3EF9DC-DD37-48C0-9E21-8F40EE543F3B}" type="presParOf" srcId="{37D6B988-9C81-412A-8CD8-A93E4E4A61AB}" destId="{43C0C7E5-A50C-42B9-84AA-484D05985B48}" srcOrd="7" destOrd="0" presId="urn:microsoft.com/office/officeart/2005/8/layout/chevron1"/>
    <dgm:cxn modelId="{F8C183E9-B749-4EED-9878-993DF27892EB}" type="presParOf" srcId="{37D6B988-9C81-412A-8CD8-A93E4E4A61AB}" destId="{DEBC234B-0FA7-4AAC-8FDE-5E63284D944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AC237-A69B-4ED4-AD17-12706FC7F7A0}">
      <dsp:nvSpPr>
        <dsp:cNvPr id="0" name=""/>
        <dsp:cNvSpPr/>
      </dsp:nvSpPr>
      <dsp:spPr>
        <a:xfrm>
          <a:off x="548" y="213429"/>
          <a:ext cx="2003469" cy="786846"/>
        </a:xfrm>
        <a:prstGeom prst="chevron">
          <a:avLst/>
        </a:prstGeom>
        <a:solidFill>
          <a:srgbClr val="FCDDA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Concertation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programmation</a:t>
          </a:r>
          <a:r>
            <a: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(3 mois)</a:t>
          </a:r>
        </a:p>
      </dsp:txBody>
      <dsp:txXfrm>
        <a:off x="393971" y="213429"/>
        <a:ext cx="1216623" cy="786846"/>
      </dsp:txXfrm>
    </dsp:sp>
    <dsp:sp modelId="{3CC67796-061E-4293-B1C8-F656D847E78A}">
      <dsp:nvSpPr>
        <dsp:cNvPr id="0" name=""/>
        <dsp:cNvSpPr/>
      </dsp:nvSpPr>
      <dsp:spPr>
        <a:xfrm>
          <a:off x="1758631" y="213429"/>
          <a:ext cx="3065398" cy="786846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200" b="1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Etudes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(6 à 12 mois)</a:t>
          </a:r>
        </a:p>
      </dsp:txBody>
      <dsp:txXfrm>
        <a:off x="2152054" y="213429"/>
        <a:ext cx="2278552" cy="786846"/>
      </dsp:txXfrm>
    </dsp:sp>
    <dsp:sp modelId="{4BDB86ED-2D5A-458C-AC13-597926EA2539}">
      <dsp:nvSpPr>
        <dsp:cNvPr id="0" name=""/>
        <dsp:cNvSpPr/>
      </dsp:nvSpPr>
      <dsp:spPr>
        <a:xfrm>
          <a:off x="4571837" y="213429"/>
          <a:ext cx="1635480" cy="786846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Travaux</a:t>
          </a:r>
          <a:r>
            <a:rPr lang="fr-FR" sz="14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  </a:t>
          </a:r>
          <a:r>
            <a:rPr lang="fr-FR" sz="11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(2 à 3 mois)</a:t>
          </a:r>
        </a:p>
      </dsp:txBody>
      <dsp:txXfrm>
        <a:off x="4965260" y="213429"/>
        <a:ext cx="848634" cy="786846"/>
      </dsp:txXfrm>
    </dsp:sp>
    <dsp:sp modelId="{2F17060F-3C98-4BD2-8A35-3B56435F8324}">
      <dsp:nvSpPr>
        <dsp:cNvPr id="0" name=""/>
        <dsp:cNvSpPr/>
      </dsp:nvSpPr>
      <dsp:spPr>
        <a:xfrm>
          <a:off x="5928263" y="213429"/>
          <a:ext cx="1396456" cy="786846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Plantations</a:t>
          </a:r>
          <a:r>
            <a:rPr lang="fr-FR" sz="14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FR" sz="11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(1 mois)</a:t>
          </a:r>
        </a:p>
      </dsp:txBody>
      <dsp:txXfrm>
        <a:off x="6321686" y="213429"/>
        <a:ext cx="609610" cy="786846"/>
      </dsp:txXfrm>
    </dsp:sp>
    <dsp:sp modelId="{DEBC234B-0FA7-4AAC-8FDE-5E63284D9440}">
      <dsp:nvSpPr>
        <dsp:cNvPr id="0" name=""/>
        <dsp:cNvSpPr/>
      </dsp:nvSpPr>
      <dsp:spPr>
        <a:xfrm>
          <a:off x="7128008" y="213429"/>
          <a:ext cx="1738105" cy="786846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Evaluation</a:t>
          </a:r>
          <a:endParaRPr lang="fr-FR" sz="1300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521431" y="213429"/>
        <a:ext cx="951259" cy="786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1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04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51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7EC5BB5-829B-0342-BF51-436A3F030D2B}"/>
              </a:ext>
            </a:extLst>
          </p:cNvPr>
          <p:cNvCxnSpPr>
            <a:cxnSpLocks/>
          </p:cNvCxnSpPr>
          <p:nvPr userDrawn="1"/>
        </p:nvCxnSpPr>
        <p:spPr>
          <a:xfrm>
            <a:off x="0" y="940569"/>
            <a:ext cx="889616" cy="0"/>
          </a:xfrm>
          <a:prstGeom prst="line">
            <a:avLst/>
          </a:prstGeom>
          <a:ln w="69850">
            <a:solidFill>
              <a:srgbClr val="B2D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2A4B44A-CF92-034B-9994-62DAB5250FDA}"/>
              </a:ext>
            </a:extLst>
          </p:cNvPr>
          <p:cNvCxnSpPr>
            <a:cxnSpLocks/>
          </p:cNvCxnSpPr>
          <p:nvPr userDrawn="1"/>
        </p:nvCxnSpPr>
        <p:spPr>
          <a:xfrm>
            <a:off x="8630578" y="6660092"/>
            <a:ext cx="513423" cy="0"/>
          </a:xfrm>
          <a:prstGeom prst="line">
            <a:avLst/>
          </a:prstGeom>
          <a:ln w="69850">
            <a:solidFill>
              <a:srgbClr val="B2D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36B3B459-BFF5-BF4F-91F5-930D15204C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775" y="188192"/>
            <a:ext cx="1051759" cy="1692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B2744E3-F780-684F-99A7-3147A9F567EE}"/>
              </a:ext>
            </a:extLst>
          </p:cNvPr>
          <p:cNvCxnSpPr>
            <a:cxnSpLocks/>
          </p:cNvCxnSpPr>
          <p:nvPr userDrawn="1"/>
        </p:nvCxnSpPr>
        <p:spPr>
          <a:xfrm>
            <a:off x="481773" y="498147"/>
            <a:ext cx="127885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3063B38-2DAD-7147-A179-28397C30BBF5}"/>
              </a:ext>
            </a:extLst>
          </p:cNvPr>
          <p:cNvCxnSpPr>
            <a:cxnSpLocks/>
          </p:cNvCxnSpPr>
          <p:nvPr userDrawn="1"/>
        </p:nvCxnSpPr>
        <p:spPr>
          <a:xfrm>
            <a:off x="1753983" y="512208"/>
            <a:ext cx="687659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F67F1F5B-3192-7348-9E17-6D3CF1A5AF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4504" y="6036845"/>
            <a:ext cx="453197" cy="587383"/>
          </a:xfrm>
        </p:spPr>
        <p:txBody>
          <a:bodyPr lIns="0" tIns="0" rIns="0" bIns="0" anchor="b" anchorCtr="0"/>
          <a:lstStyle>
            <a:lvl1pPr algn="l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9C73C30A-7B60-1843-ADDE-247F9AD4A3EB}"/>
              </a:ext>
            </a:extLst>
          </p:cNvPr>
          <p:cNvSpPr txBox="1">
            <a:spLocks/>
          </p:cNvSpPr>
          <p:nvPr userDrawn="1"/>
        </p:nvSpPr>
        <p:spPr>
          <a:xfrm>
            <a:off x="681080" y="6701631"/>
            <a:ext cx="1114063" cy="135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buNone/>
              <a:defRPr sz="4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700" dirty="0"/>
              <a:t>Cours Nature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9E308652-E15B-FE48-87BE-3CB3B0AE21E6}"/>
              </a:ext>
            </a:extLst>
          </p:cNvPr>
          <p:cNvSpPr txBox="1">
            <a:spLocks/>
          </p:cNvSpPr>
          <p:nvPr userDrawn="1"/>
        </p:nvSpPr>
        <p:spPr>
          <a:xfrm>
            <a:off x="1561681" y="6738495"/>
            <a:ext cx="1114063" cy="6145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00" baseline="0" dirty="0"/>
              <a:t>Mars 2023</a:t>
            </a:r>
            <a:endParaRPr lang="fr-FR" sz="70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48BFDC5-189A-854A-9466-DEEA3E57D197}"/>
              </a:ext>
            </a:extLst>
          </p:cNvPr>
          <p:cNvCxnSpPr>
            <a:cxnSpLocks/>
          </p:cNvCxnSpPr>
          <p:nvPr userDrawn="1"/>
        </p:nvCxnSpPr>
        <p:spPr>
          <a:xfrm>
            <a:off x="1248216" y="6828740"/>
            <a:ext cx="277867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3648"/>
            <a:ext cx="655543" cy="5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06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90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63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98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9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34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20AD-215F-460D-B0ED-2F1267D86981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09A04-A0D2-49D5-AB34-C38154ED3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01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" t="14655" r="6516" b="22162"/>
          <a:stretch/>
        </p:blipFill>
        <p:spPr>
          <a:xfrm>
            <a:off x="2168659" y="0"/>
            <a:ext cx="6975341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07" cy="8484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8659" y="0"/>
            <a:ext cx="6975341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7EC5BB5-829B-0342-BF51-436A3F030D2B}"/>
              </a:ext>
            </a:extLst>
          </p:cNvPr>
          <p:cNvCxnSpPr>
            <a:cxnSpLocks/>
          </p:cNvCxnSpPr>
          <p:nvPr/>
        </p:nvCxnSpPr>
        <p:spPr>
          <a:xfrm>
            <a:off x="2726" y="2800157"/>
            <a:ext cx="1999459" cy="0"/>
          </a:xfrm>
          <a:prstGeom prst="line">
            <a:avLst/>
          </a:prstGeom>
          <a:ln w="69850">
            <a:solidFill>
              <a:srgbClr val="B2D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A179474-1217-F54C-85AB-32610BA849BD}"/>
              </a:ext>
            </a:extLst>
          </p:cNvPr>
          <p:cNvCxnSpPr>
            <a:cxnSpLocks/>
          </p:cNvCxnSpPr>
          <p:nvPr/>
        </p:nvCxnSpPr>
        <p:spPr>
          <a:xfrm>
            <a:off x="8393863" y="6200270"/>
            <a:ext cx="750137" cy="0"/>
          </a:xfrm>
          <a:prstGeom prst="line">
            <a:avLst/>
          </a:prstGeom>
          <a:ln w="69850">
            <a:solidFill>
              <a:srgbClr val="B2D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976A70FE-357C-8346-9EF0-5656565E14C1}"/>
              </a:ext>
            </a:extLst>
          </p:cNvPr>
          <p:cNvSpPr txBox="1">
            <a:spLocks/>
          </p:cNvSpPr>
          <p:nvPr/>
        </p:nvSpPr>
        <p:spPr>
          <a:xfrm>
            <a:off x="2669492" y="6026861"/>
            <a:ext cx="5902016" cy="3138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 2023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4828FB0C-0B4E-F743-9256-E394898AE726}"/>
              </a:ext>
            </a:extLst>
          </p:cNvPr>
          <p:cNvSpPr txBox="1">
            <a:spLocks/>
          </p:cNvSpPr>
          <p:nvPr/>
        </p:nvSpPr>
        <p:spPr>
          <a:xfrm>
            <a:off x="1402875" y="2535049"/>
            <a:ext cx="7366056" cy="1130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 A HAUTEUR D’ENFANTS 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L’exemple du projet de végétalisation des cours d’écoles et crèches « Cours Nature »</a:t>
            </a:r>
          </a:p>
        </p:txBody>
      </p:sp>
    </p:spTree>
    <p:extLst>
      <p:ext uri="{BB962C8B-B14F-4D97-AF65-F5344CB8AC3E}">
        <p14:creationId xmlns:p14="http://schemas.microsoft.com/office/powerpoint/2010/main" val="46560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1"/>
          <p:cNvSpPr>
            <a:spLocks noGrp="1"/>
          </p:cNvSpPr>
          <p:nvPr>
            <p:ph type="body" sz="quarter" idx="16"/>
          </p:nvPr>
        </p:nvSpPr>
        <p:spPr>
          <a:xfrm>
            <a:off x="481775" y="188192"/>
            <a:ext cx="3002830" cy="215444"/>
          </a:xfrm>
        </p:spPr>
        <p:txBody>
          <a:bodyPr/>
          <a:lstStyle/>
          <a:p>
            <a:r>
              <a:rPr lang="fr-FR" sz="1400" b="0" dirty="0"/>
              <a:t>La Mission Ville des Enfants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22F056-3CA3-BD41-882E-548EFE7F065C}"/>
              </a:ext>
            </a:extLst>
          </p:cNvPr>
          <p:cNvSpPr txBox="1">
            <a:spLocks/>
          </p:cNvSpPr>
          <p:nvPr/>
        </p:nvSpPr>
        <p:spPr>
          <a:xfrm>
            <a:off x="424112" y="688125"/>
            <a:ext cx="8604558" cy="4651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Ville à hauteur d’enfants : qu’est-ce que c’est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933" y="1581080"/>
            <a:ext cx="5516126" cy="4462760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Favoriser l’intégration des enfants à la démocratie locale et aux enjeux de la ville de demain</a:t>
            </a:r>
            <a:endParaRPr lang="fr-FR" sz="1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Mise en place des Conseils d’arrondissement des enfants</a:t>
            </a:r>
          </a:p>
          <a:p>
            <a:pPr>
              <a:defRPr/>
            </a:pPr>
            <a:r>
              <a:rPr lang="fr-FR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Participation des enfants sur l’avenir de certains aménagements</a:t>
            </a:r>
          </a:p>
          <a:p>
            <a:pPr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Développer des projets marqueurs visant à améliorer la place de l’enfant en ville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grâce à des espaces naturels apaisés, ludiques et sécurisés</a:t>
            </a:r>
          </a:p>
          <a:p>
            <a:pPr>
              <a:defRPr/>
            </a:pPr>
            <a:r>
              <a:rPr lang="fr-FR" sz="1300" dirty="0">
                <a:solidFill>
                  <a:srgbClr val="B2D2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</a:t>
            </a:r>
            <a:r>
              <a:rPr lang="fr-FR" sz="1300" b="1" dirty="0">
                <a:solidFill>
                  <a:srgbClr val="B2D2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Projet Cours Nature</a:t>
            </a:r>
            <a:r>
              <a:rPr lang="fr-FR" sz="1300" dirty="0">
                <a:solidFill>
                  <a:srgbClr val="B2D2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fr-FR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Projet Rue des Enfants</a:t>
            </a:r>
          </a:p>
          <a:p>
            <a:pPr>
              <a:defRPr/>
            </a:pPr>
            <a:r>
              <a:rPr lang="fr-FR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Rénovation des aires de jeux </a:t>
            </a:r>
          </a:p>
          <a:p>
            <a:pPr>
              <a:defRPr/>
            </a:pPr>
            <a:r>
              <a:rPr lang="fr-FR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Projets de vergers urbains</a:t>
            </a:r>
          </a:p>
          <a:p>
            <a:pPr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Porter des politiques publiques en faveur de l’éducation, la santé, le vivre-ensemble</a:t>
            </a:r>
          </a:p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Préserver la santé de l’enfant : lutte contre les perturbateurs endocriniens…</a:t>
            </a:r>
          </a:p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Organiser les grands événements à hauteur d’enfants : Fête des Lumières…</a:t>
            </a:r>
          </a:p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Rénover et adapter le patrimoine bâti aux besoins des enfants …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-4468" y="3198206"/>
            <a:ext cx="468313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-4468" y="5046872"/>
            <a:ext cx="468313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-4468" y="1719211"/>
            <a:ext cx="468313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r="34693"/>
          <a:stretch/>
        </p:blipFill>
        <p:spPr>
          <a:xfrm>
            <a:off x="6023446" y="1225166"/>
            <a:ext cx="3120705" cy="547581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023446" y="6388202"/>
            <a:ext cx="3120554" cy="30777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Rue piétonnisée et végétalisée devant l’école Gilbert Dru (Lyon 3</a:t>
            </a:r>
            <a:r>
              <a:rPr lang="fr-F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). © Muriel Cholet</a:t>
            </a:r>
          </a:p>
        </p:txBody>
      </p:sp>
    </p:spTree>
    <p:extLst>
      <p:ext uri="{BB962C8B-B14F-4D97-AF65-F5344CB8AC3E}">
        <p14:creationId xmlns:p14="http://schemas.microsoft.com/office/powerpoint/2010/main" val="150623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1"/>
          <p:cNvSpPr>
            <a:spLocks noGrp="1"/>
          </p:cNvSpPr>
          <p:nvPr>
            <p:ph type="body" sz="quarter" idx="16"/>
          </p:nvPr>
        </p:nvSpPr>
        <p:spPr>
          <a:xfrm>
            <a:off x="481775" y="188192"/>
            <a:ext cx="3002830" cy="215444"/>
          </a:xfrm>
        </p:spPr>
        <p:txBody>
          <a:bodyPr/>
          <a:lstStyle/>
          <a:p>
            <a:r>
              <a:rPr lang="fr-FR" sz="1400" b="0" dirty="0"/>
              <a:t>Le projet Cours Nature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22F056-3CA3-BD41-882E-548EFE7F065C}"/>
              </a:ext>
            </a:extLst>
          </p:cNvPr>
          <p:cNvSpPr txBox="1">
            <a:spLocks/>
          </p:cNvSpPr>
          <p:nvPr/>
        </p:nvSpPr>
        <p:spPr>
          <a:xfrm>
            <a:off x="511601" y="696363"/>
            <a:ext cx="8673589" cy="72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Cours Nature : objectifs et ambitions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417138"/>
            <a:ext cx="5395784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Au travers des « Cours nature », la Ville de Lyon vise le réaménagement de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152 cours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d’ici 2026 (67 écoles et 85 crèches), grâce à un budget dédié de près de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20 millions d’euros. </a:t>
            </a: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Cette démarche vise </a:t>
            </a:r>
            <a:r>
              <a:rPr lang="fr-FR" sz="1700" b="1" dirty="0">
                <a:solidFill>
                  <a:srgbClr val="B2D23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 grands objectifs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363" y="3506834"/>
            <a:ext cx="5376080" cy="235449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Favoriser le contact quotidien avec la nature pour les enfants 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tout en leur offrant un nouveau support pédagogique</a:t>
            </a:r>
            <a:endParaRPr lang="fr-FR" sz="1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Diversifier les usages et les pratiques</a:t>
            </a:r>
            <a:r>
              <a:rPr 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en faisant des cours des espaces plus inclusifs et apaisés</a:t>
            </a:r>
          </a:p>
          <a:p>
            <a:pPr>
              <a:defRPr/>
            </a:pPr>
            <a:endParaRPr lang="fr-FR" sz="1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Participer au développement de la nature en ville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0" y="4689265"/>
            <a:ext cx="409188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5450538"/>
            <a:ext cx="409188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-4468" y="3638640"/>
            <a:ext cx="409188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24699" r="25193" b="338"/>
          <a:stretch/>
        </p:blipFill>
        <p:spPr>
          <a:xfrm>
            <a:off x="6013621" y="1318054"/>
            <a:ext cx="3130379" cy="54743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013621" y="6487058"/>
            <a:ext cx="3130379" cy="30777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Plantations végétales sur la cour de l’école La Sauvagère (Lyon 9</a:t>
            </a:r>
            <a:r>
              <a:rPr lang="fr-F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). © Muriel Cholet</a:t>
            </a:r>
          </a:p>
        </p:txBody>
      </p:sp>
    </p:spTree>
    <p:extLst>
      <p:ext uri="{BB962C8B-B14F-4D97-AF65-F5344CB8AC3E}">
        <p14:creationId xmlns:p14="http://schemas.microsoft.com/office/powerpoint/2010/main" val="348289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/>
          <p:cNvSpPr>
            <a:spLocks noGrp="1"/>
          </p:cNvSpPr>
          <p:nvPr>
            <p:ph type="body" sz="quarter" idx="16"/>
          </p:nvPr>
        </p:nvSpPr>
        <p:spPr>
          <a:xfrm>
            <a:off x="481775" y="188192"/>
            <a:ext cx="3002830" cy="215444"/>
          </a:xfrm>
        </p:spPr>
        <p:txBody>
          <a:bodyPr/>
          <a:lstStyle/>
          <a:p>
            <a:r>
              <a:rPr lang="fr-FR" sz="1400" b="0" dirty="0"/>
              <a:t>Le projet Cours Nature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22F056-3CA3-BD41-882E-548EFE7F065C}"/>
              </a:ext>
            </a:extLst>
          </p:cNvPr>
          <p:cNvSpPr txBox="1">
            <a:spLocks/>
          </p:cNvSpPr>
          <p:nvPr/>
        </p:nvSpPr>
        <p:spPr>
          <a:xfrm>
            <a:off x="511601" y="696363"/>
            <a:ext cx="8673589" cy="72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Cours Nature : une mission transversale</a:t>
            </a:r>
          </a:p>
        </p:txBody>
      </p:sp>
      <p:sp>
        <p:nvSpPr>
          <p:cNvPr id="11" name="Organigramme : Extraire 10"/>
          <p:cNvSpPr/>
          <p:nvPr/>
        </p:nvSpPr>
        <p:spPr>
          <a:xfrm>
            <a:off x="1165708" y="2104073"/>
            <a:ext cx="1345474" cy="1188119"/>
          </a:xfrm>
          <a:prstGeom prst="flowChartExtra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1511166" y="2778465"/>
            <a:ext cx="582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fr-FR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OPERATIONNELLE ASSURÉE PAR LA </a:t>
            </a:r>
            <a:r>
              <a:rPr lang="fr-FR" sz="1400" b="1" dirty="0">
                <a:solidFill>
                  <a:srgbClr val="B2D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DE LA BIODIVERSITE ET DE LA NATURE EN VILLE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834" y="1836429"/>
            <a:ext cx="4818000" cy="805379"/>
          </a:xfrm>
          <a:prstGeom prst="rect">
            <a:avLst/>
          </a:prstGeom>
          <a:noFill/>
          <a:ln w="57150">
            <a:solidFill>
              <a:srgbClr val="F7D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2601" y="1363264"/>
            <a:ext cx="489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fr-FR" sz="1200" b="1" dirty="0">
                <a:solidFill>
                  <a:srgbClr val="F5C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 PROJET PILOTÉE PAR </a:t>
            </a:r>
          </a:p>
          <a:p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DIRECTIONS DE </a:t>
            </a:r>
            <a:r>
              <a:rPr lang="fr-FR" sz="1200" b="1" dirty="0">
                <a:solidFill>
                  <a:srgbClr val="F5C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L’EDUCATION </a:t>
            </a: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200" b="1" dirty="0">
                <a:solidFill>
                  <a:srgbClr val="F5C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FR" sz="1200" b="1" dirty="0">
                <a:solidFill>
                  <a:srgbClr val="F5C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PETITE ENFANCE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7159" y="1882332"/>
            <a:ext cx="4776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Management général et animation de la démarche </a:t>
            </a:r>
          </a:p>
          <a:p>
            <a:pPr marL="285750" indent="-285750">
              <a:buFontTx/>
              <a:buChar char="-"/>
            </a:pP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Mise en œuvre et suivi des concertations (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-construction des projets, démarches participatives et éducatives…)</a:t>
            </a:r>
          </a:p>
          <a:p>
            <a:pPr marL="285750" indent="-285750">
              <a:buFontTx/>
              <a:buChar char="-"/>
            </a:pP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Suivi des retours d’expérience et innovations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583627" y="3478693"/>
            <a:ext cx="5771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Co-pilotage de la démarche générale</a:t>
            </a:r>
          </a:p>
          <a:p>
            <a:pPr marL="285750" indent="-285750">
              <a:buFontTx/>
              <a:buChar char="-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Mise en œuvre du projet technique (réalisation des études préalables, pilotage des maitrises d’œuvre, suivi des travaux…)</a:t>
            </a:r>
          </a:p>
          <a:p>
            <a:pPr marL="285750" indent="-285750">
              <a:buFontTx/>
              <a:buChar char="-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Accompagnement des démarches participatives et éducatives (accompagnement des concertations, des plantations avec les enfants…)</a:t>
            </a:r>
          </a:p>
        </p:txBody>
      </p:sp>
      <p:sp>
        <p:nvSpPr>
          <p:cNvPr id="51" name="Organigramme : Extraire 50"/>
          <p:cNvSpPr/>
          <p:nvPr/>
        </p:nvSpPr>
        <p:spPr>
          <a:xfrm rot="10800000">
            <a:off x="5599520" y="4658023"/>
            <a:ext cx="1345474" cy="1125251"/>
          </a:xfrm>
          <a:prstGeom prst="flowChartExtra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583627" y="3289104"/>
            <a:ext cx="5771330" cy="1401246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137159" y="5146182"/>
            <a:ext cx="1589322" cy="113501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1737354" y="5146182"/>
            <a:ext cx="1589322" cy="113501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326676" y="5142756"/>
            <a:ext cx="1589322" cy="113843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4915998" y="5142756"/>
            <a:ext cx="1589322" cy="113843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19504" y="4872088"/>
            <a:ext cx="5811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DIRECTIONS </a:t>
            </a:r>
            <a:r>
              <a:rPr lang="fr-FR" sz="1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PARTENAIRES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MISSION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05320" y="5142755"/>
            <a:ext cx="1589322" cy="113843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152393" y="5281086"/>
            <a:ext cx="1565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BÂTIMENTS </a:t>
            </a: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pour la gestion technique des bâtiments (accessibilité, pérennité du bâti, réseaux, sécurité etc.)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750424" y="5281086"/>
            <a:ext cx="1565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</a:t>
            </a:r>
          </a:p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SANTE</a:t>
            </a: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projet pour les problématiques de santé, d’hygiène et écologie urbaine (plantes toxiques, faune etc.)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348455" y="5281086"/>
            <a:ext cx="1565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</a:t>
            </a:r>
          </a:p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L’IMMOBILIER</a:t>
            </a: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projet pour les problématiques de pollution des sols, foncières et immobilières…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4925805" y="5281086"/>
            <a:ext cx="15653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</a:p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BALMES</a:t>
            </a: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du projet pour les opérations en secteur géotechnique sensible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505623" y="5281086"/>
            <a:ext cx="15653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DE LA COMMUNICATION</a:t>
            </a: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élaboration et suivi de la communication </a:t>
            </a:r>
          </a:p>
          <a:p>
            <a:pPr algn="ctr"/>
            <a:r>
              <a:rPr lang="fr-FR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 des Enfants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864046" y="5273898"/>
            <a:ext cx="102079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512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481775" y="188192"/>
            <a:ext cx="3002830" cy="21544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/>
              <a:t>Le projet Cours Nature</a:t>
            </a:r>
            <a:endParaRPr lang="fr-FR" sz="1400" b="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22F056-3CA3-BD41-882E-548EFE7F065C}"/>
              </a:ext>
            </a:extLst>
          </p:cNvPr>
          <p:cNvSpPr txBox="1">
            <a:spLocks/>
          </p:cNvSpPr>
          <p:nvPr/>
        </p:nvSpPr>
        <p:spPr>
          <a:xfrm>
            <a:off x="511601" y="696363"/>
            <a:ext cx="8673589" cy="72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Cours Nature : les phases d’un projet type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510428056"/>
              </p:ext>
            </p:extLst>
          </p:nvPr>
        </p:nvGraphicFramePr>
        <p:xfrm>
          <a:off x="132030" y="3735853"/>
          <a:ext cx="9053160" cy="1213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132665" y="4846054"/>
            <a:ext cx="17462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altLang="fr-FR" sz="1100" dirty="0"/>
              <a:t>Diagnostic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altLang="fr-FR" sz="1100" dirty="0"/>
              <a:t>Recueil des envies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altLang="fr-FR" sz="1100" dirty="0"/>
              <a:t>Programme</a:t>
            </a:r>
          </a:p>
        </p:txBody>
      </p:sp>
      <p:sp>
        <p:nvSpPr>
          <p:cNvPr id="8" name="ZoneTexte 35"/>
          <p:cNvSpPr txBox="1">
            <a:spLocks noChangeArrowheads="1"/>
          </p:cNvSpPr>
          <p:nvPr/>
        </p:nvSpPr>
        <p:spPr bwMode="auto">
          <a:xfrm>
            <a:off x="1876205" y="4842299"/>
            <a:ext cx="24208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100" dirty="0"/>
              <a:t>Conception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100" dirty="0"/>
              <a:t>Echanges autour du projet avec les usagers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100" dirty="0"/>
              <a:t>Préparation travaux</a:t>
            </a:r>
            <a:endParaRPr lang="fr-FR" altLang="fr-FR" sz="1050" dirty="0"/>
          </a:p>
        </p:txBody>
      </p:sp>
      <p:sp>
        <p:nvSpPr>
          <p:cNvPr id="9" name="ZoneTexte 36"/>
          <p:cNvSpPr txBox="1">
            <a:spLocks noChangeArrowheads="1"/>
          </p:cNvSpPr>
          <p:nvPr/>
        </p:nvSpPr>
        <p:spPr bwMode="auto">
          <a:xfrm>
            <a:off x="4631645" y="4828556"/>
            <a:ext cx="14640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050" dirty="0"/>
              <a:t>A privilégier durant les vacances estivales</a:t>
            </a:r>
            <a:endParaRPr lang="fr-FR" altLang="fr-FR" sz="1100" dirty="0"/>
          </a:p>
        </p:txBody>
      </p:sp>
      <p:sp>
        <p:nvSpPr>
          <p:cNvPr id="10" name="ZoneTexte 37"/>
          <p:cNvSpPr txBox="1">
            <a:spLocks noChangeArrowheads="1"/>
          </p:cNvSpPr>
          <p:nvPr/>
        </p:nvSpPr>
        <p:spPr bwMode="auto">
          <a:xfrm>
            <a:off x="5955957" y="4826552"/>
            <a:ext cx="12902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100" dirty="0"/>
              <a:t>Automne / printemps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100" dirty="0"/>
              <a:t>Démarche participative avec les enfants</a:t>
            </a:r>
          </a:p>
        </p:txBody>
      </p:sp>
      <p:sp>
        <p:nvSpPr>
          <p:cNvPr id="15" name="ZoneTexte 37"/>
          <p:cNvSpPr txBox="1">
            <a:spLocks noChangeArrowheads="1"/>
          </p:cNvSpPr>
          <p:nvPr/>
        </p:nvSpPr>
        <p:spPr bwMode="auto">
          <a:xfrm>
            <a:off x="7246169" y="4826552"/>
            <a:ext cx="177937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100" dirty="0"/>
              <a:t>Evaluation après travaux et retours d’expérience pour améliorer la démarche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/>
          <a:srcRect l="11374" t="24475" r="31868" b="9501"/>
          <a:stretch/>
        </p:blipFill>
        <p:spPr>
          <a:xfrm>
            <a:off x="-271" y="1648349"/>
            <a:ext cx="2497600" cy="19175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/>
          <a:srcRect l="17082" r="17735"/>
          <a:stretch/>
        </p:blipFill>
        <p:spPr>
          <a:xfrm>
            <a:off x="6936230" y="1653299"/>
            <a:ext cx="2200396" cy="190765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9290" y="1647675"/>
            <a:ext cx="2875247" cy="191890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0"/>
          <a:srcRect l="35001" t="21586" r="14907" b="2730"/>
          <a:stretch/>
        </p:blipFill>
        <p:spPr>
          <a:xfrm>
            <a:off x="5476499" y="1647675"/>
            <a:ext cx="1403626" cy="1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/>
          <p:cNvSpPr txBox="1">
            <a:spLocks/>
          </p:cNvSpPr>
          <p:nvPr/>
        </p:nvSpPr>
        <p:spPr>
          <a:xfrm>
            <a:off x="481775" y="188192"/>
            <a:ext cx="3002830" cy="21544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/>
              <a:t>Le projet Cours Nature</a:t>
            </a:r>
            <a:endParaRPr lang="fr-FR" sz="1400" b="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22F056-3CA3-BD41-882E-548EFE7F065C}"/>
              </a:ext>
            </a:extLst>
          </p:cNvPr>
          <p:cNvSpPr txBox="1">
            <a:spLocks/>
          </p:cNvSpPr>
          <p:nvPr/>
        </p:nvSpPr>
        <p:spPr>
          <a:xfrm>
            <a:off x="511601" y="696363"/>
            <a:ext cx="8673589" cy="72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 réalisations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r="2687"/>
          <a:stretch/>
        </p:blipFill>
        <p:spPr>
          <a:xfrm>
            <a:off x="36555" y="1285874"/>
            <a:ext cx="4573546" cy="49053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1" b="16181"/>
          <a:stretch/>
        </p:blipFill>
        <p:spPr>
          <a:xfrm>
            <a:off x="4717168" y="1285874"/>
            <a:ext cx="4360954" cy="24559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21894" r="-113" b="10131"/>
          <a:stretch/>
        </p:blipFill>
        <p:spPr>
          <a:xfrm>
            <a:off x="4720257" y="3850105"/>
            <a:ext cx="4356767" cy="234114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6554" y="6003198"/>
            <a:ext cx="4573547" cy="1538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Crèche RAYMOND (Lyon 1</a:t>
            </a:r>
            <a:r>
              <a:rPr lang="fr-F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 en novembre 2022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717168" y="6003198"/>
            <a:ext cx="4359855" cy="1538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Ecole La SAUVAGERE (Lyon 9</a:t>
            </a:r>
            <a:r>
              <a:rPr lang="fr-F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 en octobre 2021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717167" y="3554021"/>
            <a:ext cx="4359855" cy="1538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Ecole VEYET(Lyon 3</a:t>
            </a:r>
            <a:r>
              <a:rPr lang="fr-F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 en mars 2022</a:t>
            </a:r>
          </a:p>
        </p:txBody>
      </p:sp>
    </p:spTree>
    <p:extLst>
      <p:ext uri="{BB962C8B-B14F-4D97-AF65-F5344CB8AC3E}">
        <p14:creationId xmlns:p14="http://schemas.microsoft.com/office/powerpoint/2010/main" val="394921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/>
          <p:cNvSpPr txBox="1">
            <a:spLocks/>
          </p:cNvSpPr>
          <p:nvPr/>
        </p:nvSpPr>
        <p:spPr>
          <a:xfrm>
            <a:off x="481775" y="188192"/>
            <a:ext cx="3002830" cy="21544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/>
              <a:t>Le projet Cours Nature</a:t>
            </a:r>
            <a:endParaRPr lang="fr-FR" sz="1400" b="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22F056-3CA3-BD41-882E-548EFE7F065C}"/>
              </a:ext>
            </a:extLst>
          </p:cNvPr>
          <p:cNvSpPr txBox="1">
            <a:spLocks/>
          </p:cNvSpPr>
          <p:nvPr/>
        </p:nvSpPr>
        <p:spPr>
          <a:xfrm>
            <a:off x="511601" y="696363"/>
            <a:ext cx="8673589" cy="72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 réalisations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" y="1290770"/>
            <a:ext cx="5263991" cy="36310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49" y="949929"/>
            <a:ext cx="4405351" cy="27564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2" y="3959939"/>
            <a:ext cx="3870127" cy="25861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143" y="3820352"/>
            <a:ext cx="3670562" cy="27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721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D42B1F5CAD745A06959D84515EB12" ma:contentTypeVersion="16" ma:contentTypeDescription="Crée un document." ma:contentTypeScope="" ma:versionID="a41fe13ab90493fc4e7bc595d4692a99">
  <xsd:schema xmlns:xsd="http://www.w3.org/2001/XMLSchema" xmlns:xs="http://www.w3.org/2001/XMLSchema" xmlns:p="http://schemas.microsoft.com/office/2006/metadata/properties" xmlns:ns2="3c7f8a45-07eb-46c4-bc71-ba910dd444e3" xmlns:ns3="bd9134d9-7046-4024-a6ea-470a07ac9ce5" targetNamespace="http://schemas.microsoft.com/office/2006/metadata/properties" ma:root="true" ma:fieldsID="a5fdf57e359ff22ba1cb43ac8a39a6b0" ns2:_="" ns3:_="">
    <xsd:import namespace="3c7f8a45-07eb-46c4-bc71-ba910dd444e3"/>
    <xsd:import namespace="bd9134d9-7046-4024-a6ea-470a07ac9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f8a45-07eb-46c4-bc71-ba910dd44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60baf8d-f19f-4ef4-a24d-caa2d0ded6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134d9-7046-4024-a6ea-470a07ac9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36da654-41f3-4e07-992f-ab8b197c38c0}" ma:internalName="TaxCatchAll" ma:showField="CatchAllData" ma:web="bd9134d9-7046-4024-a6ea-470a07ac9c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048DC-1174-42F3-AD78-B4FF735EA10C}"/>
</file>

<file path=customXml/itemProps2.xml><?xml version="1.0" encoding="utf-8"?>
<ds:datastoreItem xmlns:ds="http://schemas.openxmlformats.org/officeDocument/2006/customXml" ds:itemID="{2CF5FD9D-EFED-4797-A1D8-64BECABFA02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623</Words>
  <Application>Microsoft Office PowerPoint</Application>
  <PresentationFormat>Affichage à l'écran (4:3)</PresentationFormat>
  <Paragraphs>92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Ville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GODILLOT Jeanne</dc:creator>
  <cp:lastModifiedBy>Céline Coudouel</cp:lastModifiedBy>
  <cp:revision>31</cp:revision>
  <dcterms:created xsi:type="dcterms:W3CDTF">2023-03-16T13:03:43Z</dcterms:created>
  <dcterms:modified xsi:type="dcterms:W3CDTF">2023-03-17T16:01:15Z</dcterms:modified>
</cp:coreProperties>
</file>