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8"/>
  </p:notesMasterIdLst>
  <p:handoutMasterIdLst>
    <p:handoutMasterId r:id="rId29"/>
  </p:handoutMasterIdLst>
  <p:sldIdLst>
    <p:sldId id="323" r:id="rId2"/>
    <p:sldId id="325" r:id="rId3"/>
    <p:sldId id="398" r:id="rId4"/>
    <p:sldId id="329" r:id="rId5"/>
    <p:sldId id="330" r:id="rId6"/>
    <p:sldId id="332" r:id="rId7"/>
    <p:sldId id="334" r:id="rId8"/>
    <p:sldId id="336" r:id="rId9"/>
    <p:sldId id="338" r:id="rId10"/>
    <p:sldId id="340" r:id="rId11"/>
    <p:sldId id="400" r:id="rId12"/>
    <p:sldId id="399" r:id="rId13"/>
    <p:sldId id="344" r:id="rId14"/>
    <p:sldId id="346" r:id="rId15"/>
    <p:sldId id="348" r:id="rId16"/>
    <p:sldId id="359" r:id="rId17"/>
    <p:sldId id="360" r:id="rId18"/>
    <p:sldId id="361" r:id="rId19"/>
    <p:sldId id="394" r:id="rId20"/>
    <p:sldId id="402" r:id="rId21"/>
    <p:sldId id="403" r:id="rId22"/>
    <p:sldId id="404" r:id="rId23"/>
    <p:sldId id="405" r:id="rId24"/>
    <p:sldId id="406" r:id="rId25"/>
    <p:sldId id="407" r:id="rId26"/>
    <p:sldId id="408" r:id="rId27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639" autoAdjust="0"/>
  </p:normalViewPr>
  <p:slideViewPr>
    <p:cSldViewPr>
      <p:cViewPr varScale="1">
        <p:scale>
          <a:sx n="105" d="100"/>
          <a:sy n="105" d="100"/>
        </p:scale>
        <p:origin x="139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1D5EA-ACD0-4720-A22B-C98E68ECC04F}" type="datetimeFigureOut">
              <a:rPr lang="fr-FR" smtClean="0"/>
              <a:t>20/03/2023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#/88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11F24-B940-4B6B-A6CE-8DEE7A5713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9718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1BF25-AA19-401B-8725-F4C94F512C9A}" type="datetimeFigureOut">
              <a:rPr lang="fr-FR" smtClean="0"/>
              <a:t>20/03/2023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#/88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BC78E-A789-48CE-9362-2A7B18BC9D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4944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558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71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2B0C2FC-2B80-4C56-8ABC-56716B728C37}" type="datetime1">
              <a:rPr lang="fr-FR" smtClean="0"/>
              <a:t>20/03/2023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93E4DDB-7537-43D7-8BB3-FA5594F516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EC8B-AB7D-41FC-9FAE-76095669FB05}" type="datetime1">
              <a:rPr lang="fr-FR" smtClean="0"/>
              <a:t>20/03/2023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4C1F-A44B-4066-B984-12322760091A}" type="datetime1">
              <a:rPr lang="fr-FR" smtClean="0"/>
              <a:t>20/03/2023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09ECD8E-9E19-47C6-8357-CC1820F9AD72}" type="datetime1">
              <a:rPr lang="fr-FR" smtClean="0"/>
              <a:t>20/03/2023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93E4DDB-7537-43D7-8BB3-FA5594F5168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5E2E5E2-6CA6-4FA2-8E5E-BBBFB334D8F8}" type="datetime1">
              <a:rPr lang="fr-FR" smtClean="0"/>
              <a:t>20/03/2023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93E4DDB-7537-43D7-8BB3-FA5594F516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BFD-E4C5-4CFE-B7E0-E6369C3ACFAF}" type="datetime1">
              <a:rPr lang="fr-FR" smtClean="0"/>
              <a:t>20/03/2023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2EAF-D64B-4212-AF8D-652D8B6AF5E4}" type="datetime1">
              <a:rPr lang="fr-FR" smtClean="0"/>
              <a:t>20/03/2023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EC93F35-2F46-4CC8-A89C-CF34AFAD0481}" type="datetime1">
              <a:rPr lang="fr-FR" smtClean="0"/>
              <a:t>20/03/2023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93E4DDB-7537-43D7-8BB3-FA5594F51684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F1A4-002A-441D-95E0-202A1448B3C6}" type="datetime1">
              <a:rPr lang="fr-FR" smtClean="0"/>
              <a:t>20/03/2023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76EDCF-9380-4A61-82C4-D09D9BD3E16C}" type="datetime1">
              <a:rPr lang="fr-FR" smtClean="0"/>
              <a:t>20/03/2023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93E4DDB-7537-43D7-8BB3-FA5594F51684}" type="slidenum">
              <a:rPr lang="fr-FR" smtClean="0"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3C03C2-D5DF-47DD-A21C-E14495FF0496}" type="datetime1">
              <a:rPr lang="fr-FR" smtClean="0"/>
              <a:t>20/03/2023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93E4DDB-7537-43D7-8BB3-FA5594F5168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8FD47C2-D56C-4572-9DAB-A4BB10DFF163}" type="datetime1">
              <a:rPr lang="fr-FR" smtClean="0"/>
              <a:t>20/03/2023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93E4DDB-7537-43D7-8BB3-FA5594F51684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1</a:t>
            </a:fld>
            <a:endParaRPr lang="fr-FR" dirty="0"/>
          </a:p>
        </p:txBody>
      </p:sp>
      <p:sp>
        <p:nvSpPr>
          <p:cNvPr id="14" name="Sous-titre 2"/>
          <p:cNvSpPr txBox="1">
            <a:spLocks/>
          </p:cNvSpPr>
          <p:nvPr/>
        </p:nvSpPr>
        <p:spPr>
          <a:xfrm>
            <a:off x="1403648" y="4005063"/>
            <a:ext cx="6372200" cy="8273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L’arbre en ville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403648" y="476672"/>
            <a:ext cx="6192688" cy="2304256"/>
          </a:xfrm>
          <a:prstGeom prst="rect">
            <a:avLst/>
          </a:prstGeom>
        </p:spPr>
        <p:txBody>
          <a:bodyPr vert="horz" wrap="square" rtlCol="0" anchor="b">
            <a:normAutofit/>
          </a:bodyPr>
          <a:lstStyle/>
          <a:p>
            <a:pPr algn="ctr"/>
            <a:endParaRPr lang="fr-FR" sz="3200" dirty="0"/>
          </a:p>
        </p:txBody>
      </p:sp>
      <p:pic>
        <p:nvPicPr>
          <p:cNvPr id="7" name="Imag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76672"/>
            <a:ext cx="814527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88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19" y="260648"/>
            <a:ext cx="4248473" cy="5762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Liquidambar orientalis</a:t>
            </a:r>
          </a:p>
        </p:txBody>
      </p:sp>
      <p:pic>
        <p:nvPicPr>
          <p:cNvPr id="14339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981075"/>
            <a:ext cx="4213225" cy="561657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37" y="1052736"/>
            <a:ext cx="3673475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5040237" y="345728"/>
            <a:ext cx="3745111" cy="490984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Pistacia</a:t>
            </a:r>
            <a:r>
              <a:rPr 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chinensis</a:t>
            </a:r>
            <a:endParaRPr lang="fr-FR" sz="24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914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Z:\pepiniere\IMAGES VEGETAUX\banque_photos\Feuillus\quercus\acutissima\en_situation\quercus_acutissi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48064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Z:\pepiniere\IMAGES VEGETAUX\banque_photos\Feuillus\quercus\acutissima\detail\feuillage\quercus_acutissima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0"/>
            <a:ext cx="3995935" cy="299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Z:\pepiniere\IMAGES VEGETAUX\banque_photos\Feuillus\quercus\acutissima\detail\écorce\DSCN117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2"/>
          <a:stretch/>
        </p:blipFill>
        <p:spPr bwMode="auto">
          <a:xfrm>
            <a:off x="5148064" y="2996951"/>
            <a:ext cx="3995936" cy="386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0" y="6385469"/>
            <a:ext cx="9144000" cy="46166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fr-FR" sz="2400" dirty="0"/>
              <a:t>Quercus </a:t>
            </a:r>
            <a:r>
              <a:rPr lang="fr-FR" sz="2400" dirty="0" err="1"/>
              <a:t>acutissima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06953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Z:\pepiniere\IMAGES VEGETAUX\banque_photos\Feuillus\quercus\castaneifolia\tige\30+\Quercus castaneifolia T 50-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1639"/>
          <a:stretch/>
        </p:blipFill>
        <p:spPr bwMode="auto">
          <a:xfrm>
            <a:off x="-1" y="0"/>
            <a:ext cx="5821723" cy="68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Z:\pepiniere\IMAGES VEGETAUX\banque_photos\Feuillus\quercus\castaneifolia\detail\feuillage\quercus_castaneifolia_f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22" y="0"/>
            <a:ext cx="3322278" cy="222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Z:\pepiniere\IMAGES VEGETAUX\banque_photos\Feuillus\quercus\castaneifolia\lot_a_la_vente_2011\quercus_castaneifolia_tige_16-20_ba1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88241" y="2673041"/>
            <a:ext cx="5009752" cy="335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-4256" y="6392909"/>
            <a:ext cx="9180512" cy="46166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fr-FR" sz="2400" dirty="0"/>
              <a:t>Quercus </a:t>
            </a:r>
            <a:r>
              <a:rPr lang="fr-FR" sz="2400" dirty="0" err="1"/>
              <a:t>Castaneïfolia</a:t>
            </a:r>
            <a:r>
              <a:rPr lang="fr-FR" sz="2400" dirty="0"/>
              <a:t> 16/18</a:t>
            </a:r>
          </a:p>
        </p:txBody>
      </p:sp>
    </p:spTree>
    <p:extLst>
      <p:ext uri="{BB962C8B-B14F-4D97-AF65-F5344CB8AC3E}">
        <p14:creationId xmlns:p14="http://schemas.microsoft.com/office/powerpoint/2010/main" val="974071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>
          <a:xfrm>
            <a:off x="755576" y="1988840"/>
            <a:ext cx="3600450" cy="7207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alt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Quercus </a:t>
            </a:r>
            <a:r>
              <a:rPr lang="fr-FR" alt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myrsinifolia</a:t>
            </a:r>
            <a:endParaRPr lang="fr-FR" altLang="fr-FR" sz="24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2996952"/>
            <a:ext cx="5150860" cy="345795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13</a:t>
            </a:fld>
            <a:endParaRPr lang="fr-FR"/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8022" y="981403"/>
            <a:ext cx="3711575" cy="5543550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5227868" y="448574"/>
            <a:ext cx="3866725" cy="532829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Quercus </a:t>
            </a:r>
            <a:r>
              <a:rPr 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rhysophylla</a:t>
            </a:r>
            <a:endParaRPr lang="fr-FR" sz="24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11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98499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14</a:t>
            </a:fld>
            <a:endParaRPr lang="fr-FR"/>
          </a:p>
        </p:txBody>
      </p:sp>
      <p:pic>
        <p:nvPicPr>
          <p:cNvPr id="7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29" y="432037"/>
            <a:ext cx="4000612" cy="597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2808560" cy="576064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Quercus </a:t>
            </a:r>
            <a:r>
              <a:rPr 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variabilis</a:t>
            </a:r>
            <a:endParaRPr lang="fr-FR" sz="24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5307229" y="404664"/>
            <a:ext cx="2665413" cy="504056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Zelkova</a:t>
            </a:r>
            <a:r>
              <a:rPr lang="fr-FR" alt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serrata</a:t>
            </a:r>
            <a:r>
              <a:rPr lang="fr-FR" alt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8601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81618" y="1700808"/>
            <a:ext cx="8229600" cy="1584176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>
                <a:latin typeface="ArialCORPS"/>
              </a:rPr>
              <a:t>Une des raisons de la mauvaise résistance des végétaux aux changements climatiques :</a:t>
            </a:r>
            <a:endParaRPr lang="fr-FR" sz="1400" dirty="0">
              <a:latin typeface="ArialCORPS"/>
            </a:endParaRPr>
          </a:p>
          <a:p>
            <a:pPr marL="0" indent="0" algn="ctr">
              <a:buNone/>
            </a:pPr>
            <a:r>
              <a:rPr lang="fr-FR" b="1" dirty="0">
                <a:latin typeface="ArialCORPS"/>
              </a:rPr>
              <a:t>leur fosse de plantation en sols urbains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15</a:t>
            </a:fld>
            <a:endParaRPr lang="fr-FR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683568" y="3501008"/>
            <a:ext cx="7776864" cy="23042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/>
              <a:buNone/>
            </a:pPr>
            <a:r>
              <a:rPr lang="fr-FR" dirty="0">
                <a:latin typeface="ArialCORPS"/>
              </a:rPr>
              <a:t>Il faut revoir les fosses et techniques de plantation </a:t>
            </a:r>
          </a:p>
          <a:p>
            <a:pPr marL="0" indent="0" algn="just">
              <a:buFont typeface="Wingdings"/>
              <a:buNone/>
            </a:pPr>
            <a:r>
              <a:rPr lang="fr-FR" dirty="0">
                <a:latin typeface="ArialCORPS"/>
              </a:rPr>
              <a:t>et augmenter leur capacité à stocker l’eau de pluie </a:t>
            </a:r>
          </a:p>
          <a:p>
            <a:pPr marL="0" indent="0" algn="just">
              <a:buFont typeface="Wingdings"/>
              <a:buNone/>
            </a:pPr>
            <a:r>
              <a:rPr lang="fr-FR" dirty="0">
                <a:latin typeface="ArialCORPS"/>
              </a:rPr>
              <a:t>hivernale et printanière et permettre à l’arbre d’en </a:t>
            </a:r>
          </a:p>
          <a:p>
            <a:pPr marL="0" indent="0" algn="just">
              <a:buFont typeface="Wingdings"/>
              <a:buNone/>
            </a:pPr>
            <a:r>
              <a:rPr lang="fr-FR" dirty="0">
                <a:latin typeface="ArialCORPS"/>
              </a:rPr>
              <a:t>disposer l’été par les remontées capillaires.</a:t>
            </a:r>
          </a:p>
          <a:p>
            <a:pPr marL="0" indent="0">
              <a:buFont typeface="Wingdings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5145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3554" y="2187717"/>
            <a:ext cx="8294910" cy="2809031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fr-FR" dirty="0">
                <a:latin typeface="ArialCORPS"/>
              </a:rPr>
              <a:t>Nos fosses de plantation ne sont-elles pas trop riches ?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fr-FR" dirty="0">
                <a:latin typeface="ArialCORPS"/>
              </a:rPr>
              <a:t>N’y a-t-il pas une frontière trop importante entre l’oasis intérieur et le désert extérieur de la fosse ?</a:t>
            </a:r>
          </a:p>
          <a:p>
            <a:pPr marL="0" indent="0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endParaRPr lang="fr-FR" dirty="0">
              <a:latin typeface="ArialCORPS"/>
            </a:endParaRPr>
          </a:p>
          <a:p>
            <a:pPr marL="0" indent="0" algn="ctr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fr-FR" b="1" dirty="0">
                <a:latin typeface="ArialCORPS"/>
              </a:rPr>
              <a:t>« Le confort n’incite pas à l’effort »</a:t>
            </a:r>
          </a:p>
          <a:p>
            <a:pPr marL="0" indent="0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endParaRPr lang="fr-FR" sz="2800" b="1" dirty="0"/>
          </a:p>
          <a:p>
            <a:pPr marL="0" indent="0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endParaRPr lang="fr-FR" sz="2800" b="1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368728" y="1267563"/>
            <a:ext cx="82089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altLang="fr-FR" sz="2400" dirty="0">
                <a:latin typeface="ArialCORPS"/>
              </a:rPr>
              <a:t>Il y a ici une vraie question à se poser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01765" y="5301208"/>
            <a:ext cx="7122563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fr-FR" kern="0" dirty="0">
                <a:latin typeface="ArialCORPS"/>
              </a:rPr>
              <a:t>Pas ou peu de prospection hors fosse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07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1188" y="2996952"/>
            <a:ext cx="8089899" cy="2952526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fr-FR" dirty="0">
                <a:latin typeface="ArialCORPS"/>
              </a:rPr>
              <a:t>Ni s’encrer en profondeur,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fr-FR" dirty="0">
                <a:latin typeface="ArialCORPS"/>
              </a:rPr>
              <a:t>Ni sortir de la fosse de plantation.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fr-FR" dirty="0">
                <a:latin typeface="ArialCORPS"/>
              </a:rPr>
              <a:t>Après quelques années, la fosse s’appauvrit.</a:t>
            </a:r>
          </a:p>
          <a:p>
            <a:pPr marL="0" indent="0" eaLnBrk="1" hangingPunct="1">
              <a:lnSpc>
                <a:spcPct val="130000"/>
              </a:lnSpc>
              <a:buNone/>
              <a:defRPr/>
            </a:pPr>
            <a:endParaRPr lang="fr-FR" sz="1600" dirty="0">
              <a:latin typeface="ArialCORPS"/>
            </a:endParaRPr>
          </a:p>
          <a:p>
            <a:pPr marL="0" indent="0" algn="ctr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fr-FR" b="1" u="sng" dirty="0">
                <a:latin typeface="ArialCORPS"/>
              </a:rPr>
              <a:t>Le dépérissement peut alors commencer</a:t>
            </a:r>
            <a:r>
              <a:rPr lang="fr-FR" b="1" dirty="0">
                <a:latin typeface="ArialCORPS"/>
              </a:rPr>
              <a:t> !</a:t>
            </a: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492125" y="1340768"/>
            <a:ext cx="8208962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altLang="fr-FR" sz="2400" dirty="0">
                <a:latin typeface="ArialCORPS"/>
              </a:rPr>
              <a:t>Nous constatons aujourd’hui, et les parties aériennes le prouvent, que les racines ne peuvent </a:t>
            </a:r>
            <a:r>
              <a:rPr lang="fr-FR" altLang="fr-FR" sz="2800" dirty="0">
                <a:latin typeface="+mn-lt"/>
              </a:rPr>
              <a:t>: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31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678" y="1196752"/>
            <a:ext cx="8229600" cy="636240"/>
          </a:xfrm>
        </p:spPr>
        <p:txBody>
          <a:bodyPr>
            <a:noAutofit/>
          </a:bodyPr>
          <a:lstStyle/>
          <a:p>
            <a:pPr algn="ctr" eaLnBrk="1" hangingPunct="1"/>
            <a:r>
              <a:rPr lang="fr-FR" altLang="fr-FR" sz="4400" b="1" dirty="0">
                <a:solidFill>
                  <a:srgbClr val="008000"/>
                </a:solidFill>
                <a:latin typeface="ArialCORPS"/>
              </a:rPr>
              <a:t>Que peut-on faire alors 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4090" y="1916832"/>
            <a:ext cx="8321675" cy="438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fr-FR" sz="2000" kern="0" dirty="0">
                <a:latin typeface="ArialCORPS"/>
              </a:rPr>
              <a:t>Éviter de trop enrichir nos fosses de plantation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fr-FR" sz="2000" kern="0" dirty="0">
                <a:latin typeface="ArialCORPS"/>
              </a:rPr>
              <a:t>Éviter la trop grande différence entre le type de substrat de la fosse et le sol environnant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fr-FR" sz="2000" kern="0" dirty="0">
                <a:latin typeface="ArialCORPS"/>
              </a:rPr>
              <a:t>Créer et apporter une vie microbienne au sol « hors fosse »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fr-FR" sz="2000" kern="0" dirty="0">
                <a:latin typeface="ArialCORPS"/>
              </a:rPr>
              <a:t>Apporter ces micro-organismes dans la fosse de plantation en grande quantité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fr-FR" sz="2000" kern="0" dirty="0">
                <a:latin typeface="ArialCORPS"/>
              </a:rPr>
              <a:t>Apporter le carbone nécessaire à la multiplication des micro-organismes «bactéries et mycorhizes».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fr-FR" sz="2000" kern="0" dirty="0">
                <a:latin typeface="ArialCORPS"/>
              </a:rPr>
              <a:t>Surtout revoir la configuration des fosses</a:t>
            </a:r>
          </a:p>
          <a:p>
            <a:pPr eaLnBrk="1" hangingPunct="1">
              <a:lnSpc>
                <a:spcPct val="150000"/>
              </a:lnSpc>
              <a:defRPr/>
            </a:pPr>
            <a:endParaRPr lang="fr-FR" kern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63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" y="-4093"/>
            <a:ext cx="9142862" cy="699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5099051" y="628650"/>
            <a:ext cx="3793430" cy="2584326"/>
          </a:xfrm>
          <a:prstGeom prst="roundRect">
            <a:avLst>
              <a:gd name="adj" fmla="val 21667"/>
            </a:avLst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</a:ln>
          <a:effectLst/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altLang="fr-FR" sz="2000" kern="0" dirty="0"/>
              <a:t>Adéquation entre système racinaire et fosse de plantation « urbaine »</a:t>
            </a:r>
          </a:p>
          <a:p>
            <a:pPr>
              <a:lnSpc>
                <a:spcPct val="150000"/>
              </a:lnSpc>
              <a:defRPr/>
            </a:pPr>
            <a:r>
              <a:rPr lang="fr-FR" altLang="fr-FR" sz="2000" b="0" kern="0" dirty="0"/>
              <a:t>Elargissement de la zone de prospection des racines </a:t>
            </a:r>
          </a:p>
        </p:txBody>
      </p:sp>
      <p:sp>
        <p:nvSpPr>
          <p:cNvPr id="4" name="Flèche en arc 3"/>
          <p:cNvSpPr/>
          <p:nvPr/>
        </p:nvSpPr>
        <p:spPr>
          <a:xfrm>
            <a:off x="2555875" y="5013325"/>
            <a:ext cx="576263" cy="7270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428535"/>
              <a:gd name="adj5" fmla="val 12500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Flèche en arc 4"/>
          <p:cNvSpPr/>
          <p:nvPr/>
        </p:nvSpPr>
        <p:spPr>
          <a:xfrm flipH="1">
            <a:off x="2051050" y="4367213"/>
            <a:ext cx="617538" cy="8794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402327"/>
              <a:gd name="adj5" fmla="val 14237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Flèche en arc 5"/>
          <p:cNvSpPr/>
          <p:nvPr/>
        </p:nvSpPr>
        <p:spPr>
          <a:xfrm>
            <a:off x="4075113" y="5892800"/>
            <a:ext cx="574675" cy="7270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428535"/>
              <a:gd name="adj5" fmla="val 12500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Flèche en arc 7"/>
          <p:cNvSpPr/>
          <p:nvPr/>
        </p:nvSpPr>
        <p:spPr>
          <a:xfrm>
            <a:off x="5795963" y="4340225"/>
            <a:ext cx="576262" cy="7270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428535"/>
              <a:gd name="adj5" fmla="val 12500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Flèche en arc 8"/>
          <p:cNvSpPr/>
          <p:nvPr/>
        </p:nvSpPr>
        <p:spPr>
          <a:xfrm flipH="1">
            <a:off x="5499100" y="5013325"/>
            <a:ext cx="617538" cy="8794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402327"/>
              <a:gd name="adj5" fmla="val 14237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0070C0"/>
              </a:solidFill>
            </a:endParaRPr>
          </a:p>
        </p:txBody>
      </p:sp>
      <p:sp>
        <p:nvSpPr>
          <p:cNvPr id="43017" name="ZoneTexte 1"/>
          <p:cNvSpPr txBox="1">
            <a:spLocks noChangeArrowheads="1"/>
          </p:cNvSpPr>
          <p:nvPr/>
        </p:nvSpPr>
        <p:spPr bwMode="auto">
          <a:xfrm>
            <a:off x="1355725" y="1033463"/>
            <a:ext cx="2089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</a:rPr>
              <a:t>dans le sol de surface</a:t>
            </a:r>
          </a:p>
        </p:txBody>
      </p:sp>
      <p:sp>
        <p:nvSpPr>
          <p:cNvPr id="43018" name="ZoneTexte 9"/>
          <p:cNvSpPr txBox="1">
            <a:spLocks noChangeArrowheads="1"/>
          </p:cNvSpPr>
          <p:nvPr/>
        </p:nvSpPr>
        <p:spPr bwMode="auto">
          <a:xfrm>
            <a:off x="1547813" y="1465263"/>
            <a:ext cx="2087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</a:rPr>
              <a:t>du sol en place</a:t>
            </a:r>
          </a:p>
        </p:txBody>
      </p:sp>
      <p:sp>
        <p:nvSpPr>
          <p:cNvPr id="43019" name="ZoneTexte 10"/>
          <p:cNvSpPr txBox="1">
            <a:spLocks noChangeArrowheads="1"/>
          </p:cNvSpPr>
          <p:nvPr/>
        </p:nvSpPr>
        <p:spPr bwMode="auto">
          <a:xfrm>
            <a:off x="1547813" y="2459038"/>
            <a:ext cx="2087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 dirty="0">
                <a:solidFill>
                  <a:srgbClr val="002060"/>
                </a:solidFill>
              </a:rPr>
              <a:t>du sous-sol en place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68144" y="6012339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altLang="fr-FR" sz="1200" b="1" kern="0" dirty="0">
                <a:solidFill>
                  <a:srgbClr val="0070C0"/>
                </a:solidFill>
              </a:rPr>
              <a:t>remontée capillaire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5795965" y="5536182"/>
            <a:ext cx="11904" cy="44827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4860032" y="5527430"/>
            <a:ext cx="11904" cy="44827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3599399" y="5536595"/>
            <a:ext cx="11904" cy="44827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2844006" y="5536595"/>
            <a:ext cx="11904" cy="44827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901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296144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008000"/>
                </a:solidFill>
                <a:latin typeface="ArialCORPS"/>
              </a:rPr>
              <a:t>Réchauffement climatique ou Changement climatique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66277" y="2636912"/>
            <a:ext cx="8229600" cy="1224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préfère parler de dérèglement climatique </a:t>
            </a:r>
          </a:p>
          <a:p>
            <a:pPr marL="0" indent="0" algn="ctr">
              <a:buNone/>
            </a:pPr>
            <a:r>
              <a:rPr lang="fr-FR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des conséquences : l’eau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2</a:t>
            </a:fld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683568" y="3861048"/>
            <a:ext cx="8229600" cy="72008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rgbClr val="008000"/>
                </a:solidFill>
                <a:latin typeface="ArialCORPS"/>
              </a:rPr>
              <a:t>La solution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395536" y="4737630"/>
            <a:ext cx="8229600" cy="144016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Ne plus arroser les arbres en période de sécheresse </a:t>
            </a:r>
          </a:p>
          <a:p>
            <a:pPr marL="0" indent="0" algn="ctr">
              <a:buFont typeface="Wingdings"/>
              <a:buNone/>
            </a:pP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et même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ne plus les arroser du tout</a:t>
            </a:r>
          </a:p>
          <a:p>
            <a:pPr marL="0" indent="0" algn="ctr">
              <a:buFont typeface="Wingdings"/>
              <a:buNone/>
            </a:pP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Mais 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omment y parvenir ?</a:t>
            </a:r>
          </a:p>
        </p:txBody>
      </p:sp>
    </p:spTree>
    <p:extLst>
      <p:ext uri="{BB962C8B-B14F-4D97-AF65-F5344CB8AC3E}">
        <p14:creationId xmlns:p14="http://schemas.microsoft.com/office/powerpoint/2010/main" val="2277249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3626" y="1412776"/>
            <a:ext cx="8482335" cy="720080"/>
          </a:xfrm>
        </p:spPr>
        <p:txBody>
          <a:bodyPr>
            <a:noAutofit/>
          </a:bodyPr>
          <a:lstStyle/>
          <a:p>
            <a:pPr algn="ctr" eaLnBrk="1" hangingPunct="1"/>
            <a:r>
              <a:rPr lang="fr-FR" altLang="fr-FR" sz="3200" b="1" dirty="0">
                <a:solidFill>
                  <a:srgbClr val="008000"/>
                </a:solidFill>
                <a:latin typeface="ArialCORPS"/>
              </a:rPr>
              <a:t>Développement racinaire non contraint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77785" y="2636912"/>
            <a:ext cx="829867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fr-FR" kern="0" dirty="0">
                <a:latin typeface="ArialCORPS"/>
              </a:rPr>
              <a:t>Prospection des racines hors fosse de plantation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fr-FR" kern="0" dirty="0">
                <a:latin typeface="ArialCORPS"/>
              </a:rPr>
              <a:t>Stockage des eaux de pluie hivernale renforcé en profondeur et en volume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fr-FR" kern="0" dirty="0">
                <a:latin typeface="ArialCORPS"/>
              </a:rPr>
              <a:t>Disponibilité des eaux stockées en été par les remontées capillaires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endParaRPr lang="fr-FR" kern="0" dirty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endParaRPr lang="fr-FR" kern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36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462446" y="3429000"/>
            <a:ext cx="820896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altLang="fr-FR" sz="2400" dirty="0">
                <a:latin typeface="ArialCORPS"/>
              </a:rPr>
              <a:t>Les végétaux de climat chaud et sec ne doivent leur survie qu’au cortège de micro-organismes qui les accompagnent</a:t>
            </a:r>
            <a:r>
              <a:rPr lang="fr-FR" altLang="fr-FR" sz="2800" dirty="0">
                <a:latin typeface="+mn-lt"/>
              </a:rPr>
              <a:t>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55576" y="1772816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008000"/>
                </a:solidFill>
                <a:latin typeface="ArialCORPS"/>
              </a:rPr>
              <a:t>LES MICRO-ORGANISMES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10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97082" y="2492896"/>
            <a:ext cx="8448675" cy="3197225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130000"/>
              </a:lnSpc>
              <a:buNone/>
              <a:defRPr/>
            </a:pPr>
            <a:r>
              <a:rPr lang="fr-FR" dirty="0">
                <a:latin typeface="ArialCORPS"/>
              </a:rPr>
              <a:t>En ce qui concerne l’approvisionnement en eau des végétaux en période de sécheresse, ce sont les mycorhizes qui sont les plus performantes. En effet, les hyphes </a:t>
            </a:r>
            <a:r>
              <a:rPr lang="fr-FR" dirty="0" err="1">
                <a:latin typeface="ArialCORPS"/>
              </a:rPr>
              <a:t>mycorhiziens</a:t>
            </a:r>
            <a:r>
              <a:rPr lang="fr-FR" dirty="0">
                <a:latin typeface="ArialCORPS"/>
              </a:rPr>
              <a:t> </a:t>
            </a:r>
            <a:r>
              <a:rPr lang="fr-FR" b="1" dirty="0">
                <a:latin typeface="ArialCORPS"/>
              </a:rPr>
              <a:t>ont une capacité de prospection du volume de terre de 50 à 500 fois plus élevée que les racines seules.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91174" y="1196752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008000"/>
                </a:solidFill>
                <a:latin typeface="ArialCORPS"/>
              </a:rPr>
              <a:t>MYCORHIZES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6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040153" y="1072118"/>
            <a:ext cx="4301548" cy="1440160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30000"/>
              </a:lnSpc>
              <a:buNone/>
              <a:defRPr/>
            </a:pPr>
            <a:r>
              <a:rPr lang="fr-FR" dirty="0" err="1">
                <a:latin typeface="ArialCORPS"/>
              </a:rPr>
              <a:t>Endomycorhize</a:t>
            </a:r>
            <a:endParaRPr lang="fr-FR" dirty="0">
              <a:latin typeface="ArialCORPS"/>
            </a:endParaRPr>
          </a:p>
          <a:p>
            <a:pPr marL="0" indent="0" algn="ctr" eaLnBrk="1" hangingPunct="1">
              <a:lnSpc>
                <a:spcPct val="130000"/>
              </a:lnSpc>
              <a:buNone/>
              <a:defRPr/>
            </a:pPr>
            <a:r>
              <a:rPr lang="fr-FR" dirty="0" err="1">
                <a:latin typeface="ArialCORPS"/>
              </a:rPr>
              <a:t>Rhizophagus</a:t>
            </a:r>
            <a:r>
              <a:rPr lang="fr-FR" dirty="0">
                <a:latin typeface="ArialCORPS"/>
              </a:rPr>
              <a:t> </a:t>
            </a:r>
            <a:r>
              <a:rPr lang="fr-FR" dirty="0" err="1">
                <a:latin typeface="ArialCORPS"/>
              </a:rPr>
              <a:t>irregularis</a:t>
            </a:r>
            <a:endParaRPr lang="fr-FR" dirty="0">
              <a:latin typeface="ArialCORP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6" y="1052736"/>
            <a:ext cx="3749242" cy="28083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55733"/>
            <a:ext cx="3945831" cy="2929021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41757" y="5085184"/>
            <a:ext cx="4301548" cy="12771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Font typeface="Arial" pitchFamily="34" charset="0"/>
              <a:buNone/>
              <a:defRPr/>
            </a:pPr>
            <a:r>
              <a:rPr lang="fr-FR" sz="2800" dirty="0" err="1">
                <a:latin typeface="ArialCORPS"/>
              </a:rPr>
              <a:t>Ectomycorhize</a:t>
            </a:r>
            <a:endParaRPr lang="fr-FR" sz="2800" dirty="0">
              <a:latin typeface="ArialCORPS"/>
            </a:endParaRPr>
          </a:p>
          <a:p>
            <a:pPr marL="0" indent="0" algn="ctr">
              <a:lnSpc>
                <a:spcPct val="130000"/>
              </a:lnSpc>
              <a:buFont typeface="Arial" pitchFamily="34" charset="0"/>
              <a:buNone/>
              <a:defRPr/>
            </a:pPr>
            <a:r>
              <a:rPr lang="fr-FR" sz="2800" dirty="0">
                <a:latin typeface="ArialCORPS"/>
              </a:rPr>
              <a:t>Souches </a:t>
            </a:r>
            <a:r>
              <a:rPr lang="fr-FR" sz="2800" dirty="0" err="1">
                <a:latin typeface="ArialCORPS"/>
              </a:rPr>
              <a:t>ectomycorhiziennes</a:t>
            </a:r>
            <a:endParaRPr lang="fr-FR" sz="2800" dirty="0">
              <a:latin typeface="ArialCORPS"/>
            </a:endParaRPr>
          </a:p>
        </p:txBody>
      </p:sp>
    </p:spTree>
    <p:extLst>
      <p:ext uri="{BB962C8B-B14F-4D97-AF65-F5344CB8AC3E}">
        <p14:creationId xmlns:p14="http://schemas.microsoft.com/office/powerpoint/2010/main" val="8169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51520" y="3429000"/>
            <a:ext cx="8313738" cy="2448272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130000"/>
              </a:lnSpc>
              <a:buNone/>
              <a:defRPr/>
            </a:pPr>
            <a:r>
              <a:rPr lang="fr-FR" dirty="0">
                <a:latin typeface="ArialCORPS"/>
              </a:rPr>
              <a:t>Le végétal fournit à son hôte les sucres nécessaires à son développement, en retour le champignon ‘mycorhize’ apporte au végétal nutriments et eau inaccessibles au seul réseau racinaire de la plante.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92125" y="1484784"/>
            <a:ext cx="81843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008000"/>
                </a:solidFill>
                <a:latin typeface="ArialCORPS"/>
              </a:rPr>
              <a:t>Un échange symbiotique parfait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55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79223" y="3068960"/>
            <a:ext cx="8448675" cy="2088232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130000"/>
              </a:lnSpc>
              <a:buNone/>
              <a:defRPr/>
            </a:pPr>
            <a:r>
              <a:rPr lang="fr-FR" dirty="0">
                <a:latin typeface="ArialCORPS"/>
              </a:rPr>
              <a:t>Ces symbioses améliorent la résistance des végétaux face au stress hydrique, surtout en été, améliorent leur nutrition et de ce fait, garantissent la pérennité des plantations.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85584" y="1493853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008000"/>
                </a:solidFill>
                <a:latin typeface="ArialCORPS"/>
              </a:rPr>
              <a:t>Amélioration estivale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22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755576" y="4869160"/>
            <a:ext cx="7467600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Questions -  Réponses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26</a:t>
            </a:fld>
            <a:endParaRPr lang="fr-FR"/>
          </a:p>
        </p:txBody>
      </p:sp>
      <p:pic>
        <p:nvPicPr>
          <p:cNvPr id="5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76672"/>
            <a:ext cx="814527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0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76263" y="2852936"/>
            <a:ext cx="8229600" cy="28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Par la sélection d’espèces provenant de pays aux fortes amplitudes thermiques </a:t>
            </a:r>
          </a:p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Climat chaud et sec en été , hiver froid, sol pauvre etc…</a:t>
            </a:r>
          </a:p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Exemple : </a:t>
            </a:r>
          </a:p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Turquie, Iran, Azerbaïdjan, Pays du Maghreb, Sibérie,    Chine, Bulgarie …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3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espèce</a:t>
            </a:r>
            <a:r>
              <a:rPr lang="fr-FR" sz="2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d’avenir</a:t>
            </a:r>
          </a:p>
        </p:txBody>
      </p:sp>
    </p:spTree>
    <p:extLst>
      <p:ext uri="{BB962C8B-B14F-4D97-AF65-F5344CB8AC3E}">
        <p14:creationId xmlns:p14="http://schemas.microsoft.com/office/powerpoint/2010/main" val="2947401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232836" cy="2448272"/>
          </a:xfrm>
        </p:spPr>
        <p:txBody>
          <a:bodyPr>
            <a:noAutofit/>
          </a:bodyPr>
          <a:lstStyle/>
          <a:p>
            <a:pPr algn="ctr" eaLnBrk="1" hangingPunct="1"/>
            <a:r>
              <a:rPr lang="fr-FR" altLang="fr-FR" sz="4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espèces d’avenir adaptées aux </a:t>
            </a:r>
            <a:br>
              <a:rPr lang="fr-FR" altLang="fr-FR" sz="4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4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à-coups climatiques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4DDB-7537-43D7-8BB3-FA5594F5168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879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404664"/>
            <a:ext cx="4176713" cy="6238875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10128"/>
            <a:ext cx="3600400" cy="504056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Acer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buergerianum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5604" y="404664"/>
            <a:ext cx="4288947" cy="6168826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706120" y="222463"/>
            <a:ext cx="4288947" cy="614249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3200" dirty="0"/>
              <a:t>  </a:t>
            </a:r>
            <a:r>
              <a:rPr 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Acer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cappadocicum</a:t>
            </a:r>
            <a:endParaRPr lang="fr-FR" sz="24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10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26" y="476672"/>
            <a:ext cx="4105056" cy="613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5879" y="309709"/>
            <a:ext cx="3816350" cy="575394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Acer </a:t>
            </a:r>
            <a:r>
              <a:rPr 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monspessulanum</a:t>
            </a:r>
            <a:endParaRPr lang="fr-FR" sz="24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59" y="476672"/>
            <a:ext cx="4124725" cy="6163013"/>
          </a:xfr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566115" y="332656"/>
            <a:ext cx="3744416" cy="577119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Acer </a:t>
            </a:r>
            <a:r>
              <a:rPr lang="fr-FR" alt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zoeschense</a:t>
            </a:r>
            <a:r>
              <a:rPr lang="fr-FR" alt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fr-FR" alt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Annae</a:t>
            </a:r>
            <a:r>
              <a:rPr lang="fr-FR" alt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4159757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8150" y="188640"/>
            <a:ext cx="3786559" cy="43167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arpinus</a:t>
            </a:r>
            <a:r>
              <a:rPr 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japonica</a:t>
            </a:r>
            <a:endParaRPr lang="fr-F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50" y="692694"/>
            <a:ext cx="3866722" cy="576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9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775629"/>
            <a:ext cx="4326272" cy="5677556"/>
          </a:xfr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5203331" y="404664"/>
            <a:ext cx="3240088" cy="1007839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fr-FR" cap="none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915163" y="188640"/>
            <a:ext cx="3816424" cy="432048"/>
          </a:xfrm>
          <a:prstGeom prst="rect">
            <a:avLst/>
          </a:prstGeom>
        </p:spPr>
        <p:txBody>
          <a:bodyPr vert="horz" rtlCol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Carpinus</a:t>
            </a:r>
            <a:r>
              <a:rPr lang="fr-FR" sz="22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orientalis</a:t>
            </a:r>
          </a:p>
        </p:txBody>
      </p:sp>
    </p:spTree>
    <p:extLst>
      <p:ext uri="{BB962C8B-B14F-4D97-AF65-F5344CB8AC3E}">
        <p14:creationId xmlns:p14="http://schemas.microsoft.com/office/powerpoint/2010/main" val="3361590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>
            <a:spLocks noGrp="1"/>
          </p:cNvSpPr>
          <p:nvPr>
            <p:ph type="title"/>
          </p:nvPr>
        </p:nvSpPr>
        <p:spPr>
          <a:xfrm>
            <a:off x="251618" y="2060848"/>
            <a:ext cx="4392613" cy="576064"/>
          </a:xfrm>
        </p:spPr>
        <p:txBody>
          <a:bodyPr/>
          <a:lstStyle/>
          <a:p>
            <a:pPr algn="ctr" eaLnBrk="1" hangingPunct="1"/>
            <a:r>
              <a:rPr lang="fr-FR" alt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Celtis</a:t>
            </a:r>
            <a:r>
              <a:rPr lang="fr-FR" alt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sinensis</a:t>
            </a:r>
            <a:endParaRPr lang="fr-FR" altLang="fr-FR" sz="24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14864"/>
            <a:ext cx="468084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8640"/>
            <a:ext cx="4824536" cy="3226463"/>
          </a:xfr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788346" y="3569913"/>
            <a:ext cx="4104456" cy="57685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Euodia</a:t>
            </a:r>
            <a:r>
              <a:rPr lang="fr-FR" alt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alt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Tetradium</a:t>
            </a:r>
            <a:r>
              <a:rPr lang="fr-FR" alt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alt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danielli</a:t>
            </a:r>
            <a:endParaRPr lang="fr-FR" altLang="fr-FR" sz="24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682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>
          <a:xfrm>
            <a:off x="38696" y="260648"/>
            <a:ext cx="4320480" cy="7064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alt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Gleditsia</a:t>
            </a:r>
            <a:r>
              <a:rPr lang="fr-FR" alt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triacanthos</a:t>
            </a:r>
            <a:r>
              <a:rPr lang="fr-FR" alt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fr-FR" alt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Skyline</a:t>
            </a:r>
            <a:r>
              <a:rPr lang="fr-FR" alt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pic>
        <p:nvPicPr>
          <p:cNvPr id="12292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71563"/>
            <a:ext cx="3606800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980728"/>
            <a:ext cx="3751262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572000" y="382583"/>
            <a:ext cx="4104457" cy="575394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Koelreuteria</a:t>
            </a:r>
            <a:r>
              <a:rPr lang="fr-FR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paniculata</a:t>
            </a:r>
            <a:endParaRPr lang="fr-FR" sz="24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103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txDef>
      <a:spPr/>
      <a:bodyPr vert="horz" rtlCol="0" anchor="b">
        <a:normAutofit/>
      </a:bodyPr>
      <a:lstStyle>
        <a:defPPr algn="ctr">
          <a:defRPr sz="3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CD42B1F5CAD745A06959D84515EB12" ma:contentTypeVersion="16" ma:contentTypeDescription="Crée un document." ma:contentTypeScope="" ma:versionID="a41fe13ab90493fc4e7bc595d4692a99">
  <xsd:schema xmlns:xsd="http://www.w3.org/2001/XMLSchema" xmlns:xs="http://www.w3.org/2001/XMLSchema" xmlns:p="http://schemas.microsoft.com/office/2006/metadata/properties" xmlns:ns2="3c7f8a45-07eb-46c4-bc71-ba910dd444e3" xmlns:ns3="bd9134d9-7046-4024-a6ea-470a07ac9ce5" targetNamespace="http://schemas.microsoft.com/office/2006/metadata/properties" ma:root="true" ma:fieldsID="a5fdf57e359ff22ba1cb43ac8a39a6b0" ns2:_="" ns3:_="">
    <xsd:import namespace="3c7f8a45-07eb-46c4-bc71-ba910dd444e3"/>
    <xsd:import namespace="bd9134d9-7046-4024-a6ea-470a07ac9c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f8a45-07eb-46c4-bc71-ba910dd444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560baf8d-f19f-4ef4-a24d-caa2d0ded6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9134d9-7046-4024-a6ea-470a07ac9ce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36da654-41f3-4e07-992f-ab8b197c38c0}" ma:internalName="TaxCatchAll" ma:showField="CatchAllData" ma:web="bd9134d9-7046-4024-a6ea-470a07ac9c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B1B0E9-D8B7-40B6-9333-730DC860BDD2}"/>
</file>

<file path=customXml/itemProps2.xml><?xml version="1.0" encoding="utf-8"?>
<ds:datastoreItem xmlns:ds="http://schemas.openxmlformats.org/officeDocument/2006/customXml" ds:itemID="{E3FE0DEC-EB87-4985-A48A-98C376E71652}"/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1846</TotalTime>
  <Words>607</Words>
  <Application>Microsoft Office PowerPoint</Application>
  <PresentationFormat>Affichage à l'écran (4:3)</PresentationFormat>
  <Paragraphs>97</Paragraphs>
  <Slides>26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Arial</vt:lpstr>
      <vt:lpstr>ArialCORPS</vt:lpstr>
      <vt:lpstr>Calibri</vt:lpstr>
      <vt:lpstr>Century Schoolbook</vt:lpstr>
      <vt:lpstr>Wingdings</vt:lpstr>
      <vt:lpstr>Wingdings 2</vt:lpstr>
      <vt:lpstr>Oriel</vt:lpstr>
      <vt:lpstr>Présentation PowerPoint</vt:lpstr>
      <vt:lpstr>Réchauffement climatique ou Changement climatique</vt:lpstr>
      <vt:lpstr>Les espèceS d’avenir</vt:lpstr>
      <vt:lpstr>Les espèces d’avenir adaptées aux  à-coups climatiques</vt:lpstr>
      <vt:lpstr>Acer buergerianum </vt:lpstr>
      <vt:lpstr>Acer monspessulanum</vt:lpstr>
      <vt:lpstr>Carpinus japonica</vt:lpstr>
      <vt:lpstr>Celtis sinensis</vt:lpstr>
      <vt:lpstr>Gleditsia triacanthos ‘Skyline’</vt:lpstr>
      <vt:lpstr>Liquidambar orientalis</vt:lpstr>
      <vt:lpstr>Présentation PowerPoint</vt:lpstr>
      <vt:lpstr>Présentation PowerPoint</vt:lpstr>
      <vt:lpstr> Quercus myrsinifolia</vt:lpstr>
      <vt:lpstr>Quercus variabilis</vt:lpstr>
      <vt:lpstr>Présentation PowerPoint</vt:lpstr>
      <vt:lpstr>Présentation PowerPoint</vt:lpstr>
      <vt:lpstr>Présentation PowerPoint</vt:lpstr>
      <vt:lpstr>Que peut-on faire alors ?</vt:lpstr>
      <vt:lpstr>Présentation PowerPoint</vt:lpstr>
      <vt:lpstr>Développement racinaire non contraint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Nelly Soupe</dc:creator>
  <cp:lastModifiedBy>Céline Coudouel</cp:lastModifiedBy>
  <cp:revision>130</cp:revision>
  <cp:lastPrinted>2020-01-27T10:56:41Z</cp:lastPrinted>
  <dcterms:created xsi:type="dcterms:W3CDTF">2011-12-01T15:13:09Z</dcterms:created>
  <dcterms:modified xsi:type="dcterms:W3CDTF">2023-03-20T11:03:17Z</dcterms:modified>
</cp:coreProperties>
</file>